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6" r:id="rId3"/>
    <p:sldId id="260" r:id="rId4"/>
    <p:sldId id="259"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 id="298" r:id="rId43"/>
    <p:sldId id="299" r:id="rId44"/>
    <p:sldId id="300" r:id="rId45"/>
    <p:sldId id="301" r:id="rId46"/>
    <p:sldId id="302" r:id="rId47"/>
  </p:sldIdLst>
  <p:sldSz cx="12192000" cy="6858000"/>
  <p:notesSz cx="6858000" cy="9144000"/>
  <p:defaultText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1" d="100"/>
          <a:sy n="71" d="100"/>
        </p:scale>
        <p:origin x="672"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F316AE1-47CC-306E-E879-DF45586E5311}"/>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MX"/>
          </a:p>
        </p:txBody>
      </p:sp>
      <p:sp>
        <p:nvSpPr>
          <p:cNvPr id="3" name="Subtítulo 2">
            <a:extLst>
              <a:ext uri="{FF2B5EF4-FFF2-40B4-BE49-F238E27FC236}">
                <a16:creationId xmlns:a16="http://schemas.microsoft.com/office/drawing/2014/main" id="{1A9E3ADF-A043-DFBA-2DDA-17EF7CA6144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MX"/>
          </a:p>
        </p:txBody>
      </p:sp>
      <p:sp>
        <p:nvSpPr>
          <p:cNvPr id="4" name="Marcador de fecha 3">
            <a:extLst>
              <a:ext uri="{FF2B5EF4-FFF2-40B4-BE49-F238E27FC236}">
                <a16:creationId xmlns:a16="http://schemas.microsoft.com/office/drawing/2014/main" id="{E226953B-B68B-35A3-57DC-E4D3C160ADC0}"/>
              </a:ext>
            </a:extLst>
          </p:cNvPr>
          <p:cNvSpPr>
            <a:spLocks noGrp="1"/>
          </p:cNvSpPr>
          <p:nvPr>
            <p:ph type="dt" sz="half" idx="10"/>
          </p:nvPr>
        </p:nvSpPr>
        <p:spPr/>
        <p:txBody>
          <a:bodyPr/>
          <a:lstStyle/>
          <a:p>
            <a:fld id="{03F7A156-4129-4BDF-AB02-C31149DFFF6C}" type="datetimeFigureOut">
              <a:rPr lang="es-MX" smtClean="0"/>
              <a:t>07/01/2024</a:t>
            </a:fld>
            <a:endParaRPr lang="es-MX"/>
          </a:p>
        </p:txBody>
      </p:sp>
      <p:sp>
        <p:nvSpPr>
          <p:cNvPr id="5" name="Marcador de pie de página 4">
            <a:extLst>
              <a:ext uri="{FF2B5EF4-FFF2-40B4-BE49-F238E27FC236}">
                <a16:creationId xmlns:a16="http://schemas.microsoft.com/office/drawing/2014/main" id="{D7A92AD5-3CFE-78C5-521B-FA35BDAA0EB5}"/>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71B4A961-CBCD-0AF2-2996-62507D2DD8D7}"/>
              </a:ext>
            </a:extLst>
          </p:cNvPr>
          <p:cNvSpPr>
            <a:spLocks noGrp="1"/>
          </p:cNvSpPr>
          <p:nvPr>
            <p:ph type="sldNum" sz="quarter" idx="12"/>
          </p:nvPr>
        </p:nvSpPr>
        <p:spPr/>
        <p:txBody>
          <a:bodyPr/>
          <a:lstStyle/>
          <a:p>
            <a:fld id="{4A6E1EBF-895A-4829-A4C9-27A87C946B55}" type="slidenum">
              <a:rPr lang="es-MX" smtClean="0"/>
              <a:t>‹Nº›</a:t>
            </a:fld>
            <a:endParaRPr lang="es-MX"/>
          </a:p>
        </p:txBody>
      </p:sp>
    </p:spTree>
    <p:extLst>
      <p:ext uri="{BB962C8B-B14F-4D97-AF65-F5344CB8AC3E}">
        <p14:creationId xmlns:p14="http://schemas.microsoft.com/office/powerpoint/2010/main" val="37948246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DC4A748-760D-4B85-70EF-DBD16FA9F6DD}"/>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texto vertical 2">
            <a:extLst>
              <a:ext uri="{FF2B5EF4-FFF2-40B4-BE49-F238E27FC236}">
                <a16:creationId xmlns:a16="http://schemas.microsoft.com/office/drawing/2014/main" id="{1DD61B99-3654-FB6B-549D-BCCB20F3C7C6}"/>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97AB4E71-9A94-8890-6AC4-8F5DF09C58EE}"/>
              </a:ext>
            </a:extLst>
          </p:cNvPr>
          <p:cNvSpPr>
            <a:spLocks noGrp="1"/>
          </p:cNvSpPr>
          <p:nvPr>
            <p:ph type="dt" sz="half" idx="10"/>
          </p:nvPr>
        </p:nvSpPr>
        <p:spPr/>
        <p:txBody>
          <a:bodyPr/>
          <a:lstStyle/>
          <a:p>
            <a:fld id="{03F7A156-4129-4BDF-AB02-C31149DFFF6C}" type="datetimeFigureOut">
              <a:rPr lang="es-MX" smtClean="0"/>
              <a:t>07/01/2024</a:t>
            </a:fld>
            <a:endParaRPr lang="es-MX"/>
          </a:p>
        </p:txBody>
      </p:sp>
      <p:sp>
        <p:nvSpPr>
          <p:cNvPr id="5" name="Marcador de pie de página 4">
            <a:extLst>
              <a:ext uri="{FF2B5EF4-FFF2-40B4-BE49-F238E27FC236}">
                <a16:creationId xmlns:a16="http://schemas.microsoft.com/office/drawing/2014/main" id="{FA519DA7-08CE-7851-CB29-263B7D30F319}"/>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4CA3B3FC-D223-FC68-CFA5-E7E145AFC4AE}"/>
              </a:ext>
            </a:extLst>
          </p:cNvPr>
          <p:cNvSpPr>
            <a:spLocks noGrp="1"/>
          </p:cNvSpPr>
          <p:nvPr>
            <p:ph type="sldNum" sz="quarter" idx="12"/>
          </p:nvPr>
        </p:nvSpPr>
        <p:spPr/>
        <p:txBody>
          <a:bodyPr/>
          <a:lstStyle/>
          <a:p>
            <a:fld id="{4A6E1EBF-895A-4829-A4C9-27A87C946B55}" type="slidenum">
              <a:rPr lang="es-MX" smtClean="0"/>
              <a:t>‹Nº›</a:t>
            </a:fld>
            <a:endParaRPr lang="es-MX"/>
          </a:p>
        </p:txBody>
      </p:sp>
    </p:spTree>
    <p:extLst>
      <p:ext uri="{BB962C8B-B14F-4D97-AF65-F5344CB8AC3E}">
        <p14:creationId xmlns:p14="http://schemas.microsoft.com/office/powerpoint/2010/main" val="14510002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211E5E01-0058-2C5B-F379-A5BDF7596908}"/>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MX"/>
          </a:p>
        </p:txBody>
      </p:sp>
      <p:sp>
        <p:nvSpPr>
          <p:cNvPr id="3" name="Marcador de texto vertical 2">
            <a:extLst>
              <a:ext uri="{FF2B5EF4-FFF2-40B4-BE49-F238E27FC236}">
                <a16:creationId xmlns:a16="http://schemas.microsoft.com/office/drawing/2014/main" id="{2FD2E33A-5832-50FA-66E9-1799195F71A6}"/>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35E6B169-63BB-49B4-C9E4-F81BCB026E6F}"/>
              </a:ext>
            </a:extLst>
          </p:cNvPr>
          <p:cNvSpPr>
            <a:spLocks noGrp="1"/>
          </p:cNvSpPr>
          <p:nvPr>
            <p:ph type="dt" sz="half" idx="10"/>
          </p:nvPr>
        </p:nvSpPr>
        <p:spPr/>
        <p:txBody>
          <a:bodyPr/>
          <a:lstStyle/>
          <a:p>
            <a:fld id="{03F7A156-4129-4BDF-AB02-C31149DFFF6C}" type="datetimeFigureOut">
              <a:rPr lang="es-MX" smtClean="0"/>
              <a:t>07/01/2024</a:t>
            </a:fld>
            <a:endParaRPr lang="es-MX"/>
          </a:p>
        </p:txBody>
      </p:sp>
      <p:sp>
        <p:nvSpPr>
          <p:cNvPr id="5" name="Marcador de pie de página 4">
            <a:extLst>
              <a:ext uri="{FF2B5EF4-FFF2-40B4-BE49-F238E27FC236}">
                <a16:creationId xmlns:a16="http://schemas.microsoft.com/office/drawing/2014/main" id="{06A30C78-1452-2F95-3673-FB9085B4ED4D}"/>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ED00990E-93BC-4684-470B-6B33B0055923}"/>
              </a:ext>
            </a:extLst>
          </p:cNvPr>
          <p:cNvSpPr>
            <a:spLocks noGrp="1"/>
          </p:cNvSpPr>
          <p:nvPr>
            <p:ph type="sldNum" sz="quarter" idx="12"/>
          </p:nvPr>
        </p:nvSpPr>
        <p:spPr/>
        <p:txBody>
          <a:bodyPr/>
          <a:lstStyle/>
          <a:p>
            <a:fld id="{4A6E1EBF-895A-4829-A4C9-27A87C946B55}" type="slidenum">
              <a:rPr lang="es-MX" smtClean="0"/>
              <a:t>‹Nº›</a:t>
            </a:fld>
            <a:endParaRPr lang="es-MX"/>
          </a:p>
        </p:txBody>
      </p:sp>
    </p:spTree>
    <p:extLst>
      <p:ext uri="{BB962C8B-B14F-4D97-AF65-F5344CB8AC3E}">
        <p14:creationId xmlns:p14="http://schemas.microsoft.com/office/powerpoint/2010/main" val="39840237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06DD735-8FE8-8026-C201-452CA2F2D0AD}"/>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contenido 2">
            <a:extLst>
              <a:ext uri="{FF2B5EF4-FFF2-40B4-BE49-F238E27FC236}">
                <a16:creationId xmlns:a16="http://schemas.microsoft.com/office/drawing/2014/main" id="{345AC613-F81B-B5CB-D5F2-FFB66554B914}"/>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D5BEC53D-ACDB-152A-0D32-FA54D1AFD75A}"/>
              </a:ext>
            </a:extLst>
          </p:cNvPr>
          <p:cNvSpPr>
            <a:spLocks noGrp="1"/>
          </p:cNvSpPr>
          <p:nvPr>
            <p:ph type="dt" sz="half" idx="10"/>
          </p:nvPr>
        </p:nvSpPr>
        <p:spPr/>
        <p:txBody>
          <a:bodyPr/>
          <a:lstStyle/>
          <a:p>
            <a:fld id="{03F7A156-4129-4BDF-AB02-C31149DFFF6C}" type="datetimeFigureOut">
              <a:rPr lang="es-MX" smtClean="0"/>
              <a:t>07/01/2024</a:t>
            </a:fld>
            <a:endParaRPr lang="es-MX"/>
          </a:p>
        </p:txBody>
      </p:sp>
      <p:sp>
        <p:nvSpPr>
          <p:cNvPr id="5" name="Marcador de pie de página 4">
            <a:extLst>
              <a:ext uri="{FF2B5EF4-FFF2-40B4-BE49-F238E27FC236}">
                <a16:creationId xmlns:a16="http://schemas.microsoft.com/office/drawing/2014/main" id="{94C766C5-3B63-0D89-BE2A-552CF9934DCF}"/>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7D978814-7C4D-5413-CF7B-39DEF351FA83}"/>
              </a:ext>
            </a:extLst>
          </p:cNvPr>
          <p:cNvSpPr>
            <a:spLocks noGrp="1"/>
          </p:cNvSpPr>
          <p:nvPr>
            <p:ph type="sldNum" sz="quarter" idx="12"/>
          </p:nvPr>
        </p:nvSpPr>
        <p:spPr/>
        <p:txBody>
          <a:bodyPr/>
          <a:lstStyle/>
          <a:p>
            <a:fld id="{4A6E1EBF-895A-4829-A4C9-27A87C946B55}" type="slidenum">
              <a:rPr lang="es-MX" smtClean="0"/>
              <a:t>‹Nº›</a:t>
            </a:fld>
            <a:endParaRPr lang="es-MX"/>
          </a:p>
        </p:txBody>
      </p:sp>
    </p:spTree>
    <p:extLst>
      <p:ext uri="{BB962C8B-B14F-4D97-AF65-F5344CB8AC3E}">
        <p14:creationId xmlns:p14="http://schemas.microsoft.com/office/powerpoint/2010/main" val="35890848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7D196CC-3451-D9FD-DA8C-2AA1FB88CF93}"/>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MX"/>
          </a:p>
        </p:txBody>
      </p:sp>
      <p:sp>
        <p:nvSpPr>
          <p:cNvPr id="3" name="Marcador de texto 2">
            <a:extLst>
              <a:ext uri="{FF2B5EF4-FFF2-40B4-BE49-F238E27FC236}">
                <a16:creationId xmlns:a16="http://schemas.microsoft.com/office/drawing/2014/main" id="{504473F8-40E2-01E4-9B08-D8FD0A9D819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579349B6-DA69-4730-9636-4DB748A50CCD}"/>
              </a:ext>
            </a:extLst>
          </p:cNvPr>
          <p:cNvSpPr>
            <a:spLocks noGrp="1"/>
          </p:cNvSpPr>
          <p:nvPr>
            <p:ph type="dt" sz="half" idx="10"/>
          </p:nvPr>
        </p:nvSpPr>
        <p:spPr/>
        <p:txBody>
          <a:bodyPr/>
          <a:lstStyle/>
          <a:p>
            <a:fld id="{03F7A156-4129-4BDF-AB02-C31149DFFF6C}" type="datetimeFigureOut">
              <a:rPr lang="es-MX" smtClean="0"/>
              <a:t>07/01/2024</a:t>
            </a:fld>
            <a:endParaRPr lang="es-MX"/>
          </a:p>
        </p:txBody>
      </p:sp>
      <p:sp>
        <p:nvSpPr>
          <p:cNvPr id="5" name="Marcador de pie de página 4">
            <a:extLst>
              <a:ext uri="{FF2B5EF4-FFF2-40B4-BE49-F238E27FC236}">
                <a16:creationId xmlns:a16="http://schemas.microsoft.com/office/drawing/2014/main" id="{51B91ED1-9560-AD2B-9734-19E8CBA1BD66}"/>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B2C99EAC-B6D6-5F1D-F054-5E01EB4E241D}"/>
              </a:ext>
            </a:extLst>
          </p:cNvPr>
          <p:cNvSpPr>
            <a:spLocks noGrp="1"/>
          </p:cNvSpPr>
          <p:nvPr>
            <p:ph type="sldNum" sz="quarter" idx="12"/>
          </p:nvPr>
        </p:nvSpPr>
        <p:spPr/>
        <p:txBody>
          <a:bodyPr/>
          <a:lstStyle/>
          <a:p>
            <a:fld id="{4A6E1EBF-895A-4829-A4C9-27A87C946B55}" type="slidenum">
              <a:rPr lang="es-MX" smtClean="0"/>
              <a:t>‹Nº›</a:t>
            </a:fld>
            <a:endParaRPr lang="es-MX"/>
          </a:p>
        </p:txBody>
      </p:sp>
    </p:spTree>
    <p:extLst>
      <p:ext uri="{BB962C8B-B14F-4D97-AF65-F5344CB8AC3E}">
        <p14:creationId xmlns:p14="http://schemas.microsoft.com/office/powerpoint/2010/main" val="12334055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2630DF1-9823-E65B-A820-3512622DDE72}"/>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contenido 2">
            <a:extLst>
              <a:ext uri="{FF2B5EF4-FFF2-40B4-BE49-F238E27FC236}">
                <a16:creationId xmlns:a16="http://schemas.microsoft.com/office/drawing/2014/main" id="{CF9A1A00-E63F-9805-4C8E-955EE6C3C687}"/>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contenido 3">
            <a:extLst>
              <a:ext uri="{FF2B5EF4-FFF2-40B4-BE49-F238E27FC236}">
                <a16:creationId xmlns:a16="http://schemas.microsoft.com/office/drawing/2014/main" id="{AC9319F0-3F7B-4862-252C-EA75D1098C3A}"/>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Marcador de fecha 4">
            <a:extLst>
              <a:ext uri="{FF2B5EF4-FFF2-40B4-BE49-F238E27FC236}">
                <a16:creationId xmlns:a16="http://schemas.microsoft.com/office/drawing/2014/main" id="{306B2F41-7D29-94A6-E525-1342B5081A0D}"/>
              </a:ext>
            </a:extLst>
          </p:cNvPr>
          <p:cNvSpPr>
            <a:spLocks noGrp="1"/>
          </p:cNvSpPr>
          <p:nvPr>
            <p:ph type="dt" sz="half" idx="10"/>
          </p:nvPr>
        </p:nvSpPr>
        <p:spPr/>
        <p:txBody>
          <a:bodyPr/>
          <a:lstStyle/>
          <a:p>
            <a:fld id="{03F7A156-4129-4BDF-AB02-C31149DFFF6C}" type="datetimeFigureOut">
              <a:rPr lang="es-MX" smtClean="0"/>
              <a:t>07/01/2024</a:t>
            </a:fld>
            <a:endParaRPr lang="es-MX"/>
          </a:p>
        </p:txBody>
      </p:sp>
      <p:sp>
        <p:nvSpPr>
          <p:cNvPr id="6" name="Marcador de pie de página 5">
            <a:extLst>
              <a:ext uri="{FF2B5EF4-FFF2-40B4-BE49-F238E27FC236}">
                <a16:creationId xmlns:a16="http://schemas.microsoft.com/office/drawing/2014/main" id="{0BFFB27B-F0A4-0FB5-2FEA-2ADFDC989658}"/>
              </a:ext>
            </a:extLst>
          </p:cNvPr>
          <p:cNvSpPr>
            <a:spLocks noGrp="1"/>
          </p:cNvSpPr>
          <p:nvPr>
            <p:ph type="ftr" sz="quarter" idx="11"/>
          </p:nvPr>
        </p:nvSpPr>
        <p:spPr/>
        <p:txBody>
          <a:bodyPr/>
          <a:lstStyle/>
          <a:p>
            <a:endParaRPr lang="es-MX"/>
          </a:p>
        </p:txBody>
      </p:sp>
      <p:sp>
        <p:nvSpPr>
          <p:cNvPr id="7" name="Marcador de número de diapositiva 6">
            <a:extLst>
              <a:ext uri="{FF2B5EF4-FFF2-40B4-BE49-F238E27FC236}">
                <a16:creationId xmlns:a16="http://schemas.microsoft.com/office/drawing/2014/main" id="{A4BCFD3F-57A4-BFAB-3375-56333A344B3F}"/>
              </a:ext>
            </a:extLst>
          </p:cNvPr>
          <p:cNvSpPr>
            <a:spLocks noGrp="1"/>
          </p:cNvSpPr>
          <p:nvPr>
            <p:ph type="sldNum" sz="quarter" idx="12"/>
          </p:nvPr>
        </p:nvSpPr>
        <p:spPr/>
        <p:txBody>
          <a:bodyPr/>
          <a:lstStyle/>
          <a:p>
            <a:fld id="{4A6E1EBF-895A-4829-A4C9-27A87C946B55}" type="slidenum">
              <a:rPr lang="es-MX" smtClean="0"/>
              <a:t>‹Nº›</a:t>
            </a:fld>
            <a:endParaRPr lang="es-MX"/>
          </a:p>
        </p:txBody>
      </p:sp>
    </p:spTree>
    <p:extLst>
      <p:ext uri="{BB962C8B-B14F-4D97-AF65-F5344CB8AC3E}">
        <p14:creationId xmlns:p14="http://schemas.microsoft.com/office/powerpoint/2010/main" val="14763539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A2D299D-05AD-D815-8DC4-7B2A80EE6BF3}"/>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MX"/>
          </a:p>
        </p:txBody>
      </p:sp>
      <p:sp>
        <p:nvSpPr>
          <p:cNvPr id="3" name="Marcador de texto 2">
            <a:extLst>
              <a:ext uri="{FF2B5EF4-FFF2-40B4-BE49-F238E27FC236}">
                <a16:creationId xmlns:a16="http://schemas.microsoft.com/office/drawing/2014/main" id="{4A5E5164-7A48-C806-7891-01262AE7171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FCC45045-6431-C1DB-2879-31301FF44FCC}"/>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Marcador de texto 4">
            <a:extLst>
              <a:ext uri="{FF2B5EF4-FFF2-40B4-BE49-F238E27FC236}">
                <a16:creationId xmlns:a16="http://schemas.microsoft.com/office/drawing/2014/main" id="{FB980E22-E0BC-F01B-4395-CC6CCD28CEC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46AA3AAF-4D58-1757-865B-25C05E41B765}"/>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7" name="Marcador de fecha 6">
            <a:extLst>
              <a:ext uri="{FF2B5EF4-FFF2-40B4-BE49-F238E27FC236}">
                <a16:creationId xmlns:a16="http://schemas.microsoft.com/office/drawing/2014/main" id="{66E84A09-5631-2E8E-E370-94C6BF1BAE2B}"/>
              </a:ext>
            </a:extLst>
          </p:cNvPr>
          <p:cNvSpPr>
            <a:spLocks noGrp="1"/>
          </p:cNvSpPr>
          <p:nvPr>
            <p:ph type="dt" sz="half" idx="10"/>
          </p:nvPr>
        </p:nvSpPr>
        <p:spPr/>
        <p:txBody>
          <a:bodyPr/>
          <a:lstStyle/>
          <a:p>
            <a:fld id="{03F7A156-4129-4BDF-AB02-C31149DFFF6C}" type="datetimeFigureOut">
              <a:rPr lang="es-MX" smtClean="0"/>
              <a:t>07/01/2024</a:t>
            </a:fld>
            <a:endParaRPr lang="es-MX"/>
          </a:p>
        </p:txBody>
      </p:sp>
      <p:sp>
        <p:nvSpPr>
          <p:cNvPr id="8" name="Marcador de pie de página 7">
            <a:extLst>
              <a:ext uri="{FF2B5EF4-FFF2-40B4-BE49-F238E27FC236}">
                <a16:creationId xmlns:a16="http://schemas.microsoft.com/office/drawing/2014/main" id="{F581B658-064F-8FB3-66EA-6F3AAA733252}"/>
              </a:ext>
            </a:extLst>
          </p:cNvPr>
          <p:cNvSpPr>
            <a:spLocks noGrp="1"/>
          </p:cNvSpPr>
          <p:nvPr>
            <p:ph type="ftr" sz="quarter" idx="11"/>
          </p:nvPr>
        </p:nvSpPr>
        <p:spPr/>
        <p:txBody>
          <a:bodyPr/>
          <a:lstStyle/>
          <a:p>
            <a:endParaRPr lang="es-MX"/>
          </a:p>
        </p:txBody>
      </p:sp>
      <p:sp>
        <p:nvSpPr>
          <p:cNvPr id="9" name="Marcador de número de diapositiva 8">
            <a:extLst>
              <a:ext uri="{FF2B5EF4-FFF2-40B4-BE49-F238E27FC236}">
                <a16:creationId xmlns:a16="http://schemas.microsoft.com/office/drawing/2014/main" id="{FCFAA85C-483A-CA96-7043-16D099EF652F}"/>
              </a:ext>
            </a:extLst>
          </p:cNvPr>
          <p:cNvSpPr>
            <a:spLocks noGrp="1"/>
          </p:cNvSpPr>
          <p:nvPr>
            <p:ph type="sldNum" sz="quarter" idx="12"/>
          </p:nvPr>
        </p:nvSpPr>
        <p:spPr/>
        <p:txBody>
          <a:bodyPr/>
          <a:lstStyle/>
          <a:p>
            <a:fld id="{4A6E1EBF-895A-4829-A4C9-27A87C946B55}" type="slidenum">
              <a:rPr lang="es-MX" smtClean="0"/>
              <a:t>‹Nº›</a:t>
            </a:fld>
            <a:endParaRPr lang="es-MX"/>
          </a:p>
        </p:txBody>
      </p:sp>
    </p:spTree>
    <p:extLst>
      <p:ext uri="{BB962C8B-B14F-4D97-AF65-F5344CB8AC3E}">
        <p14:creationId xmlns:p14="http://schemas.microsoft.com/office/powerpoint/2010/main" val="8109145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DF57A81-8779-F9F0-9AC9-53F34E77573C}"/>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fecha 2">
            <a:extLst>
              <a:ext uri="{FF2B5EF4-FFF2-40B4-BE49-F238E27FC236}">
                <a16:creationId xmlns:a16="http://schemas.microsoft.com/office/drawing/2014/main" id="{338E1475-0EF4-8235-97E4-2246C3F6C605}"/>
              </a:ext>
            </a:extLst>
          </p:cNvPr>
          <p:cNvSpPr>
            <a:spLocks noGrp="1"/>
          </p:cNvSpPr>
          <p:nvPr>
            <p:ph type="dt" sz="half" idx="10"/>
          </p:nvPr>
        </p:nvSpPr>
        <p:spPr/>
        <p:txBody>
          <a:bodyPr/>
          <a:lstStyle/>
          <a:p>
            <a:fld id="{03F7A156-4129-4BDF-AB02-C31149DFFF6C}" type="datetimeFigureOut">
              <a:rPr lang="es-MX" smtClean="0"/>
              <a:t>07/01/2024</a:t>
            </a:fld>
            <a:endParaRPr lang="es-MX"/>
          </a:p>
        </p:txBody>
      </p:sp>
      <p:sp>
        <p:nvSpPr>
          <p:cNvPr id="4" name="Marcador de pie de página 3">
            <a:extLst>
              <a:ext uri="{FF2B5EF4-FFF2-40B4-BE49-F238E27FC236}">
                <a16:creationId xmlns:a16="http://schemas.microsoft.com/office/drawing/2014/main" id="{7C3B8C3F-3476-8719-F9EA-919A2B9C9934}"/>
              </a:ext>
            </a:extLst>
          </p:cNvPr>
          <p:cNvSpPr>
            <a:spLocks noGrp="1"/>
          </p:cNvSpPr>
          <p:nvPr>
            <p:ph type="ftr" sz="quarter" idx="11"/>
          </p:nvPr>
        </p:nvSpPr>
        <p:spPr/>
        <p:txBody>
          <a:bodyPr/>
          <a:lstStyle/>
          <a:p>
            <a:endParaRPr lang="es-MX"/>
          </a:p>
        </p:txBody>
      </p:sp>
      <p:sp>
        <p:nvSpPr>
          <p:cNvPr id="5" name="Marcador de número de diapositiva 4">
            <a:extLst>
              <a:ext uri="{FF2B5EF4-FFF2-40B4-BE49-F238E27FC236}">
                <a16:creationId xmlns:a16="http://schemas.microsoft.com/office/drawing/2014/main" id="{19E46894-5079-20ED-382A-B8DC16304C80}"/>
              </a:ext>
            </a:extLst>
          </p:cNvPr>
          <p:cNvSpPr>
            <a:spLocks noGrp="1"/>
          </p:cNvSpPr>
          <p:nvPr>
            <p:ph type="sldNum" sz="quarter" idx="12"/>
          </p:nvPr>
        </p:nvSpPr>
        <p:spPr/>
        <p:txBody>
          <a:bodyPr/>
          <a:lstStyle/>
          <a:p>
            <a:fld id="{4A6E1EBF-895A-4829-A4C9-27A87C946B55}" type="slidenum">
              <a:rPr lang="es-MX" smtClean="0"/>
              <a:t>‹Nº›</a:t>
            </a:fld>
            <a:endParaRPr lang="es-MX"/>
          </a:p>
        </p:txBody>
      </p:sp>
    </p:spTree>
    <p:extLst>
      <p:ext uri="{BB962C8B-B14F-4D97-AF65-F5344CB8AC3E}">
        <p14:creationId xmlns:p14="http://schemas.microsoft.com/office/powerpoint/2010/main" val="23205439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78219323-BC82-8FE8-84D3-4E41A8DDEFA2}"/>
              </a:ext>
            </a:extLst>
          </p:cNvPr>
          <p:cNvSpPr>
            <a:spLocks noGrp="1"/>
          </p:cNvSpPr>
          <p:nvPr>
            <p:ph type="dt" sz="half" idx="10"/>
          </p:nvPr>
        </p:nvSpPr>
        <p:spPr/>
        <p:txBody>
          <a:bodyPr/>
          <a:lstStyle/>
          <a:p>
            <a:fld id="{03F7A156-4129-4BDF-AB02-C31149DFFF6C}" type="datetimeFigureOut">
              <a:rPr lang="es-MX" smtClean="0"/>
              <a:t>07/01/2024</a:t>
            </a:fld>
            <a:endParaRPr lang="es-MX"/>
          </a:p>
        </p:txBody>
      </p:sp>
      <p:sp>
        <p:nvSpPr>
          <p:cNvPr id="3" name="Marcador de pie de página 2">
            <a:extLst>
              <a:ext uri="{FF2B5EF4-FFF2-40B4-BE49-F238E27FC236}">
                <a16:creationId xmlns:a16="http://schemas.microsoft.com/office/drawing/2014/main" id="{DE9E5B33-2664-B0C5-6972-F06F79B4BA63}"/>
              </a:ext>
            </a:extLst>
          </p:cNvPr>
          <p:cNvSpPr>
            <a:spLocks noGrp="1"/>
          </p:cNvSpPr>
          <p:nvPr>
            <p:ph type="ftr" sz="quarter" idx="11"/>
          </p:nvPr>
        </p:nvSpPr>
        <p:spPr/>
        <p:txBody>
          <a:bodyPr/>
          <a:lstStyle/>
          <a:p>
            <a:endParaRPr lang="es-MX"/>
          </a:p>
        </p:txBody>
      </p:sp>
      <p:sp>
        <p:nvSpPr>
          <p:cNvPr id="4" name="Marcador de número de diapositiva 3">
            <a:extLst>
              <a:ext uri="{FF2B5EF4-FFF2-40B4-BE49-F238E27FC236}">
                <a16:creationId xmlns:a16="http://schemas.microsoft.com/office/drawing/2014/main" id="{A220FEAA-8420-5876-48ED-C4C0BEBE5E49}"/>
              </a:ext>
            </a:extLst>
          </p:cNvPr>
          <p:cNvSpPr>
            <a:spLocks noGrp="1"/>
          </p:cNvSpPr>
          <p:nvPr>
            <p:ph type="sldNum" sz="quarter" idx="12"/>
          </p:nvPr>
        </p:nvSpPr>
        <p:spPr/>
        <p:txBody>
          <a:bodyPr/>
          <a:lstStyle/>
          <a:p>
            <a:fld id="{4A6E1EBF-895A-4829-A4C9-27A87C946B55}" type="slidenum">
              <a:rPr lang="es-MX" smtClean="0"/>
              <a:t>‹Nº›</a:t>
            </a:fld>
            <a:endParaRPr lang="es-MX"/>
          </a:p>
        </p:txBody>
      </p:sp>
    </p:spTree>
    <p:extLst>
      <p:ext uri="{BB962C8B-B14F-4D97-AF65-F5344CB8AC3E}">
        <p14:creationId xmlns:p14="http://schemas.microsoft.com/office/powerpoint/2010/main" val="40181812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438248B-D204-191A-F5AD-A7C3D2E53F41}"/>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MX"/>
          </a:p>
        </p:txBody>
      </p:sp>
      <p:sp>
        <p:nvSpPr>
          <p:cNvPr id="3" name="Marcador de contenido 2">
            <a:extLst>
              <a:ext uri="{FF2B5EF4-FFF2-40B4-BE49-F238E27FC236}">
                <a16:creationId xmlns:a16="http://schemas.microsoft.com/office/drawing/2014/main" id="{E33B5ECF-0EAB-AA4F-FC3C-8922B28A663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texto 3">
            <a:extLst>
              <a:ext uri="{FF2B5EF4-FFF2-40B4-BE49-F238E27FC236}">
                <a16:creationId xmlns:a16="http://schemas.microsoft.com/office/drawing/2014/main" id="{F3350367-A609-B253-07AE-3B6FE3C4E09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CE4E77F6-BE91-BAC0-8139-B2D0E0375419}"/>
              </a:ext>
            </a:extLst>
          </p:cNvPr>
          <p:cNvSpPr>
            <a:spLocks noGrp="1"/>
          </p:cNvSpPr>
          <p:nvPr>
            <p:ph type="dt" sz="half" idx="10"/>
          </p:nvPr>
        </p:nvSpPr>
        <p:spPr/>
        <p:txBody>
          <a:bodyPr/>
          <a:lstStyle/>
          <a:p>
            <a:fld id="{03F7A156-4129-4BDF-AB02-C31149DFFF6C}" type="datetimeFigureOut">
              <a:rPr lang="es-MX" smtClean="0"/>
              <a:t>07/01/2024</a:t>
            </a:fld>
            <a:endParaRPr lang="es-MX"/>
          </a:p>
        </p:txBody>
      </p:sp>
      <p:sp>
        <p:nvSpPr>
          <p:cNvPr id="6" name="Marcador de pie de página 5">
            <a:extLst>
              <a:ext uri="{FF2B5EF4-FFF2-40B4-BE49-F238E27FC236}">
                <a16:creationId xmlns:a16="http://schemas.microsoft.com/office/drawing/2014/main" id="{7A4CA985-40B1-ACC9-755C-F1AB9CE90EE6}"/>
              </a:ext>
            </a:extLst>
          </p:cNvPr>
          <p:cNvSpPr>
            <a:spLocks noGrp="1"/>
          </p:cNvSpPr>
          <p:nvPr>
            <p:ph type="ftr" sz="quarter" idx="11"/>
          </p:nvPr>
        </p:nvSpPr>
        <p:spPr/>
        <p:txBody>
          <a:bodyPr/>
          <a:lstStyle/>
          <a:p>
            <a:endParaRPr lang="es-MX"/>
          </a:p>
        </p:txBody>
      </p:sp>
      <p:sp>
        <p:nvSpPr>
          <p:cNvPr id="7" name="Marcador de número de diapositiva 6">
            <a:extLst>
              <a:ext uri="{FF2B5EF4-FFF2-40B4-BE49-F238E27FC236}">
                <a16:creationId xmlns:a16="http://schemas.microsoft.com/office/drawing/2014/main" id="{89F68F64-D505-2357-4EEA-EFD38B52E490}"/>
              </a:ext>
            </a:extLst>
          </p:cNvPr>
          <p:cNvSpPr>
            <a:spLocks noGrp="1"/>
          </p:cNvSpPr>
          <p:nvPr>
            <p:ph type="sldNum" sz="quarter" idx="12"/>
          </p:nvPr>
        </p:nvSpPr>
        <p:spPr/>
        <p:txBody>
          <a:bodyPr/>
          <a:lstStyle/>
          <a:p>
            <a:fld id="{4A6E1EBF-895A-4829-A4C9-27A87C946B55}" type="slidenum">
              <a:rPr lang="es-MX" smtClean="0"/>
              <a:t>‹Nº›</a:t>
            </a:fld>
            <a:endParaRPr lang="es-MX"/>
          </a:p>
        </p:txBody>
      </p:sp>
    </p:spTree>
    <p:extLst>
      <p:ext uri="{BB962C8B-B14F-4D97-AF65-F5344CB8AC3E}">
        <p14:creationId xmlns:p14="http://schemas.microsoft.com/office/powerpoint/2010/main" val="26117564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6016843-F1E0-905D-7D51-B636D590A9D0}"/>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MX"/>
          </a:p>
        </p:txBody>
      </p:sp>
      <p:sp>
        <p:nvSpPr>
          <p:cNvPr id="3" name="Marcador de posición de imagen 2">
            <a:extLst>
              <a:ext uri="{FF2B5EF4-FFF2-40B4-BE49-F238E27FC236}">
                <a16:creationId xmlns:a16="http://schemas.microsoft.com/office/drawing/2014/main" id="{357E7797-780D-8F35-C410-6C2DF80B98B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MX"/>
          </a:p>
        </p:txBody>
      </p:sp>
      <p:sp>
        <p:nvSpPr>
          <p:cNvPr id="4" name="Marcador de texto 3">
            <a:extLst>
              <a:ext uri="{FF2B5EF4-FFF2-40B4-BE49-F238E27FC236}">
                <a16:creationId xmlns:a16="http://schemas.microsoft.com/office/drawing/2014/main" id="{3174A3AB-A10F-B822-3B7F-7CCF6BA4EC5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685FDCBC-1FD9-83B2-3DE5-A87B75FF3A67}"/>
              </a:ext>
            </a:extLst>
          </p:cNvPr>
          <p:cNvSpPr>
            <a:spLocks noGrp="1"/>
          </p:cNvSpPr>
          <p:nvPr>
            <p:ph type="dt" sz="half" idx="10"/>
          </p:nvPr>
        </p:nvSpPr>
        <p:spPr/>
        <p:txBody>
          <a:bodyPr/>
          <a:lstStyle/>
          <a:p>
            <a:fld id="{03F7A156-4129-4BDF-AB02-C31149DFFF6C}" type="datetimeFigureOut">
              <a:rPr lang="es-MX" smtClean="0"/>
              <a:t>07/01/2024</a:t>
            </a:fld>
            <a:endParaRPr lang="es-MX"/>
          </a:p>
        </p:txBody>
      </p:sp>
      <p:sp>
        <p:nvSpPr>
          <p:cNvPr id="6" name="Marcador de pie de página 5">
            <a:extLst>
              <a:ext uri="{FF2B5EF4-FFF2-40B4-BE49-F238E27FC236}">
                <a16:creationId xmlns:a16="http://schemas.microsoft.com/office/drawing/2014/main" id="{CAB589FA-C146-CA1A-F033-1332179C7D86}"/>
              </a:ext>
            </a:extLst>
          </p:cNvPr>
          <p:cNvSpPr>
            <a:spLocks noGrp="1"/>
          </p:cNvSpPr>
          <p:nvPr>
            <p:ph type="ftr" sz="quarter" idx="11"/>
          </p:nvPr>
        </p:nvSpPr>
        <p:spPr/>
        <p:txBody>
          <a:bodyPr/>
          <a:lstStyle/>
          <a:p>
            <a:endParaRPr lang="es-MX"/>
          </a:p>
        </p:txBody>
      </p:sp>
      <p:sp>
        <p:nvSpPr>
          <p:cNvPr id="7" name="Marcador de número de diapositiva 6">
            <a:extLst>
              <a:ext uri="{FF2B5EF4-FFF2-40B4-BE49-F238E27FC236}">
                <a16:creationId xmlns:a16="http://schemas.microsoft.com/office/drawing/2014/main" id="{5E62621E-8FC1-A83E-3CEC-207197E6556D}"/>
              </a:ext>
            </a:extLst>
          </p:cNvPr>
          <p:cNvSpPr>
            <a:spLocks noGrp="1"/>
          </p:cNvSpPr>
          <p:nvPr>
            <p:ph type="sldNum" sz="quarter" idx="12"/>
          </p:nvPr>
        </p:nvSpPr>
        <p:spPr/>
        <p:txBody>
          <a:bodyPr/>
          <a:lstStyle/>
          <a:p>
            <a:fld id="{4A6E1EBF-895A-4829-A4C9-27A87C946B55}" type="slidenum">
              <a:rPr lang="es-MX" smtClean="0"/>
              <a:t>‹Nº›</a:t>
            </a:fld>
            <a:endParaRPr lang="es-MX"/>
          </a:p>
        </p:txBody>
      </p:sp>
    </p:spTree>
    <p:extLst>
      <p:ext uri="{BB962C8B-B14F-4D97-AF65-F5344CB8AC3E}">
        <p14:creationId xmlns:p14="http://schemas.microsoft.com/office/powerpoint/2010/main" val="15116618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BDA2EBF7-9466-CDE3-425F-F3BED7E20CB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MX"/>
          </a:p>
        </p:txBody>
      </p:sp>
      <p:sp>
        <p:nvSpPr>
          <p:cNvPr id="3" name="Marcador de texto 2">
            <a:extLst>
              <a:ext uri="{FF2B5EF4-FFF2-40B4-BE49-F238E27FC236}">
                <a16:creationId xmlns:a16="http://schemas.microsoft.com/office/drawing/2014/main" id="{F242D0B9-B909-0B2A-FB9B-1DC356EDC51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76B7FA39-063D-925D-4AB7-E564E9EA9D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3F7A156-4129-4BDF-AB02-C31149DFFF6C}" type="datetimeFigureOut">
              <a:rPr lang="es-MX" smtClean="0"/>
              <a:t>07/01/2024</a:t>
            </a:fld>
            <a:endParaRPr lang="es-MX"/>
          </a:p>
        </p:txBody>
      </p:sp>
      <p:sp>
        <p:nvSpPr>
          <p:cNvPr id="5" name="Marcador de pie de página 4">
            <a:extLst>
              <a:ext uri="{FF2B5EF4-FFF2-40B4-BE49-F238E27FC236}">
                <a16:creationId xmlns:a16="http://schemas.microsoft.com/office/drawing/2014/main" id="{F731C937-75E6-5890-C78A-F9707280D0A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MX"/>
          </a:p>
        </p:txBody>
      </p:sp>
      <p:sp>
        <p:nvSpPr>
          <p:cNvPr id="6" name="Marcador de número de diapositiva 5">
            <a:extLst>
              <a:ext uri="{FF2B5EF4-FFF2-40B4-BE49-F238E27FC236}">
                <a16:creationId xmlns:a16="http://schemas.microsoft.com/office/drawing/2014/main" id="{64E0C1C5-5A77-4FBA-0187-D977172C6E1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A6E1EBF-895A-4829-A4C9-27A87C946B55}" type="slidenum">
              <a:rPr lang="es-MX" smtClean="0"/>
              <a:t>‹Nº›</a:t>
            </a:fld>
            <a:endParaRPr lang="es-MX"/>
          </a:p>
        </p:txBody>
      </p:sp>
    </p:spTree>
    <p:extLst>
      <p:ext uri="{BB962C8B-B14F-4D97-AF65-F5344CB8AC3E}">
        <p14:creationId xmlns:p14="http://schemas.microsoft.com/office/powerpoint/2010/main" val="43724423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www.statisticssolutions.com/dissertation-resources/sample-size-calculation-and-sample-size-justification/sample-size-formula/" TargetMode="External"/><Relationship Id="rId2" Type="http://schemas.openxmlformats.org/officeDocument/2006/relationships/hyperlink" Target="https://www.investopedia.com/terms/c/central_limit_theorem.asp"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www.kaggle.com/datasnaek/youtube-new" TargetMode="External"/><Relationship Id="rId7" Type="http://schemas.openxmlformats.org/officeDocument/2006/relationships/hyperlink" Target="https://www.kaggle.com/datasets" TargetMode="External"/><Relationship Id="rId2" Type="http://schemas.openxmlformats.org/officeDocument/2006/relationships/hyperlink" Target="https://www.kaggle.com/sakshigoyal7/credit-card-customers" TargetMode="External"/><Relationship Id="rId1" Type="http://schemas.openxmlformats.org/officeDocument/2006/relationships/slideLayout" Target="../slideLayouts/slideLayout2.xml"/><Relationship Id="rId6" Type="http://schemas.openxmlformats.org/officeDocument/2006/relationships/hyperlink" Target="https://www.kaggle.com/docs/datasets" TargetMode="External"/><Relationship Id="rId5" Type="http://schemas.openxmlformats.org/officeDocument/2006/relationships/hyperlink" Target="https://www.kaggle.com/bigquery/google-analytics-sample" TargetMode="External"/><Relationship Id="rId4" Type="http://schemas.openxmlformats.org/officeDocument/2006/relationships/hyperlink" Target="https://www.kaggle.com/rtatman/188-million-us-wildfires"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hyperlink" Target="https://docs.google.com/spreadsheets/d/1Y1YF78Ld-jRCGuGg990VeUP0C3JZnUd7glTah1g-Ss8/edit#gid=0" TargetMode="External"/></Relationships>
</file>

<file path=ppt/slides/_rels/slide19.xml.rels><?xml version="1.0" encoding="UTF-8" standalone="yes"?>
<Relationships xmlns="http://schemas.openxmlformats.org/package/2006/relationships"><Relationship Id="rId3" Type="http://schemas.openxmlformats.org/officeDocument/2006/relationships/hyperlink" Target="http://www.raosoft.com/samplesize.html" TargetMode="External"/><Relationship Id="rId2" Type="http://schemas.openxmlformats.org/officeDocument/2006/relationships/hyperlink" Target="https://www.surveymonkey.com/mp/sample-size-calculator/"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hyperlink" Target="https://docs.google.com/spreadsheets/d/1gdhfyA3_vMnQ1cDaGSCshXd5ezLtVPfLhxc9STGq6B8/template/preview"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2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2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s://sloanreview.mit.edu/article/seizing-opportunity-in-data-quality/" TargetMode="External"/><Relationship Id="rId2" Type="http://schemas.openxmlformats.org/officeDocument/2006/relationships/image" Target="../media/image45.png"/><Relationship Id="rId1" Type="http://schemas.openxmlformats.org/officeDocument/2006/relationships/slideLayout" Target="../slideLayouts/slideLayout2.xml"/><Relationship Id="rId6" Type="http://schemas.openxmlformats.org/officeDocument/2006/relationships/hyperlink" Target="https://searchhealthit.techtarget.com/feature/Hospitals-battle-duplicate-medical-records-with-technology" TargetMode="External"/><Relationship Id="rId5" Type="http://schemas.openxmlformats.org/officeDocument/2006/relationships/hyperlink" Target="https://www.dqglobal.com/2011/05/04/obsolete-or-dirty-data/" TargetMode="External"/><Relationship Id="rId4" Type="http://schemas.openxmlformats.org/officeDocument/2006/relationships/hyperlink" Target="https://www.demandgen.com/dirty-data-what-is-it-costing-you/"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52.png"/></Relationships>
</file>

<file path=ppt/slides/_rels/slide3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4.png"/><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3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s://support.google.com/a/users/answer/9604139?hl=en#zippy=" TargetMode="External"/><Relationship Id="rId2" Type="http://schemas.openxmlformats.org/officeDocument/2006/relationships/hyperlink" Target="https://support.microsoft.com/en-us/office/top-ten-ways-to-clean-your-data-2844b620-677c-47a7-ac3e-c2e157d1db19"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64.png"/><Relationship Id="rId7" Type="http://schemas.openxmlformats.org/officeDocument/2006/relationships/image" Target="../media/image68.png"/><Relationship Id="rId2" Type="http://schemas.openxmlformats.org/officeDocument/2006/relationships/image" Target="../media/image63.png"/><Relationship Id="rId1" Type="http://schemas.openxmlformats.org/officeDocument/2006/relationships/slideLayout" Target="../slideLayouts/slideLayout2.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 Id="rId9" Type="http://schemas.openxmlformats.org/officeDocument/2006/relationships/image" Target="../media/image70.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41.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hyperlink" Target="https://news.mit.edu/2016/automating-big-data-analysis-1021" TargetMode="External"/><Relationship Id="rId2" Type="http://schemas.openxmlformats.org/officeDocument/2006/relationships/hyperlink" Target="https://towardsdatascience.com/automating-scientific-data-analysis-part-1-c9979cd0817e" TargetMode="External"/><Relationship Id="rId1" Type="http://schemas.openxmlformats.org/officeDocument/2006/relationships/slideLayout" Target="../slideLayouts/slideLayout2.xml"/><Relationship Id="rId4" Type="http://schemas.openxmlformats.org/officeDocument/2006/relationships/hyperlink" Target="https://technologyadvice.com/blog/information-technology/top-10-workflow-automation-software/" TargetMode="External"/></Relationships>
</file>

<file path=ppt/slides/_rels/slide44.xml.rels><?xml version="1.0" encoding="UTF-8" standalone="yes"?>
<Relationships xmlns="http://schemas.openxmlformats.org/package/2006/relationships"><Relationship Id="rId3" Type="http://schemas.openxmlformats.org/officeDocument/2006/relationships/image" Target="../media/image77.png"/><Relationship Id="rId7" Type="http://schemas.openxmlformats.org/officeDocument/2006/relationships/image" Target="../media/image80.png"/><Relationship Id="rId2" Type="http://schemas.openxmlformats.org/officeDocument/2006/relationships/image" Target="../media/image76.png"/><Relationship Id="rId1" Type="http://schemas.openxmlformats.org/officeDocument/2006/relationships/slideLayout" Target="../slideLayouts/slideLayout2.xml"/><Relationship Id="rId6" Type="http://schemas.openxmlformats.org/officeDocument/2006/relationships/image" Target="../media/image79.png"/><Relationship Id="rId5" Type="http://schemas.openxmlformats.org/officeDocument/2006/relationships/image" Target="../media/image78.png"/><Relationship Id="rId4" Type="http://schemas.microsoft.com/office/2007/relationships/hdphoto" Target="../media/hdphoto2.wdp"/></Relationships>
</file>

<file path=ppt/slides/_rels/slide45.xml.rels><?xml version="1.0" encoding="UTF-8" standalone="yes"?>
<Relationships xmlns="http://schemas.openxmlformats.org/package/2006/relationships"><Relationship Id="rId3" Type="http://schemas.openxmlformats.org/officeDocument/2006/relationships/image" Target="../media/image82.png"/><Relationship Id="rId7" Type="http://schemas.openxmlformats.org/officeDocument/2006/relationships/image" Target="../media/image86.png"/><Relationship Id="rId2" Type="http://schemas.openxmlformats.org/officeDocument/2006/relationships/image" Target="../media/image81.png"/><Relationship Id="rId1" Type="http://schemas.openxmlformats.org/officeDocument/2006/relationships/slideLayout" Target="../slideLayouts/slideLayout2.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png"/></Relationships>
</file>

<file path=ppt/slides/_rels/slide46.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2.xml"/><Relationship Id="rId4" Type="http://schemas.microsoft.com/office/2007/relationships/hdphoto" Target="../media/hdphoto3.wdp"/></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06B9684-E5BF-9A5C-284F-181147F64127}"/>
              </a:ext>
            </a:extLst>
          </p:cNvPr>
          <p:cNvSpPr>
            <a:spLocks noGrp="1"/>
          </p:cNvSpPr>
          <p:nvPr>
            <p:ph type="title"/>
          </p:nvPr>
        </p:nvSpPr>
        <p:spPr>
          <a:xfrm>
            <a:off x="838200" y="1801904"/>
            <a:ext cx="10515600" cy="1325563"/>
          </a:xfrm>
        </p:spPr>
        <p:txBody>
          <a:bodyPr>
            <a:normAutofit/>
          </a:bodyPr>
          <a:lstStyle/>
          <a:p>
            <a:pPr algn="ctr"/>
            <a:r>
              <a:rPr lang="es-MX" b="1" i="0" dirty="0">
                <a:effectLst/>
              </a:rPr>
              <a:t>Proceso de datos sucios a datos limpios</a:t>
            </a:r>
            <a:endParaRPr lang="es-MX" dirty="0"/>
          </a:p>
        </p:txBody>
      </p:sp>
      <p:pic>
        <p:nvPicPr>
          <p:cNvPr id="1026" name="Picture 2" descr="Google Logo - símbolo, significado logotipo, historia, PNG">
            <a:extLst>
              <a:ext uri="{FF2B5EF4-FFF2-40B4-BE49-F238E27FC236}">
                <a16:creationId xmlns:a16="http://schemas.microsoft.com/office/drawing/2014/main" id="{10183E01-27FD-9FFF-A23F-7FAF3469A0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86953" y="2807073"/>
            <a:ext cx="5145740" cy="28944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39095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D2B472EB-CA0F-D54F-B05B-B0E187F517B0}"/>
              </a:ext>
            </a:extLst>
          </p:cNvPr>
          <p:cNvPicPr>
            <a:picLocks noChangeAspect="1"/>
          </p:cNvPicPr>
          <p:nvPr/>
        </p:nvPicPr>
        <p:blipFill>
          <a:blip r:embed="rId2"/>
          <a:stretch>
            <a:fillRect/>
          </a:stretch>
        </p:blipFill>
        <p:spPr>
          <a:xfrm>
            <a:off x="510989" y="478211"/>
            <a:ext cx="5334000" cy="1114425"/>
          </a:xfrm>
          <a:prstGeom prst="rect">
            <a:avLst/>
          </a:prstGeom>
        </p:spPr>
      </p:pic>
      <p:pic>
        <p:nvPicPr>
          <p:cNvPr id="7" name="Imagen 6">
            <a:extLst>
              <a:ext uri="{FF2B5EF4-FFF2-40B4-BE49-F238E27FC236}">
                <a16:creationId xmlns:a16="http://schemas.microsoft.com/office/drawing/2014/main" id="{44824CEF-4212-8E88-8F43-A33E7B9B6341}"/>
              </a:ext>
            </a:extLst>
          </p:cNvPr>
          <p:cNvPicPr>
            <a:picLocks noChangeAspect="1"/>
          </p:cNvPicPr>
          <p:nvPr/>
        </p:nvPicPr>
        <p:blipFill>
          <a:blip r:embed="rId3"/>
          <a:stretch>
            <a:fillRect/>
          </a:stretch>
        </p:blipFill>
        <p:spPr>
          <a:xfrm>
            <a:off x="6096000" y="1578603"/>
            <a:ext cx="5391150" cy="1552575"/>
          </a:xfrm>
          <a:prstGeom prst="rect">
            <a:avLst/>
          </a:prstGeom>
        </p:spPr>
      </p:pic>
      <p:pic>
        <p:nvPicPr>
          <p:cNvPr id="9" name="Imagen 8">
            <a:extLst>
              <a:ext uri="{FF2B5EF4-FFF2-40B4-BE49-F238E27FC236}">
                <a16:creationId xmlns:a16="http://schemas.microsoft.com/office/drawing/2014/main" id="{9D2E2BBF-250D-2A57-4BDF-0EBC7258F9F3}"/>
              </a:ext>
            </a:extLst>
          </p:cNvPr>
          <p:cNvPicPr>
            <a:picLocks noChangeAspect="1"/>
          </p:cNvPicPr>
          <p:nvPr/>
        </p:nvPicPr>
        <p:blipFill>
          <a:blip r:embed="rId4"/>
          <a:stretch>
            <a:fillRect/>
          </a:stretch>
        </p:blipFill>
        <p:spPr>
          <a:xfrm>
            <a:off x="510989" y="3276178"/>
            <a:ext cx="5743575" cy="1562100"/>
          </a:xfrm>
          <a:prstGeom prst="rect">
            <a:avLst/>
          </a:prstGeom>
        </p:spPr>
      </p:pic>
      <p:pic>
        <p:nvPicPr>
          <p:cNvPr id="11" name="Imagen 10">
            <a:extLst>
              <a:ext uri="{FF2B5EF4-FFF2-40B4-BE49-F238E27FC236}">
                <a16:creationId xmlns:a16="http://schemas.microsoft.com/office/drawing/2014/main" id="{A1CCFAAE-2817-54CF-1EC8-513473EF8E64}"/>
              </a:ext>
            </a:extLst>
          </p:cNvPr>
          <p:cNvPicPr>
            <a:picLocks noChangeAspect="1"/>
          </p:cNvPicPr>
          <p:nvPr/>
        </p:nvPicPr>
        <p:blipFill>
          <a:blip r:embed="rId5"/>
          <a:stretch>
            <a:fillRect/>
          </a:stretch>
        </p:blipFill>
        <p:spPr>
          <a:xfrm>
            <a:off x="5610527" y="4538752"/>
            <a:ext cx="5657850" cy="1762125"/>
          </a:xfrm>
          <a:prstGeom prst="rect">
            <a:avLst/>
          </a:prstGeom>
        </p:spPr>
      </p:pic>
    </p:spTree>
    <p:extLst>
      <p:ext uri="{BB962C8B-B14F-4D97-AF65-F5344CB8AC3E}">
        <p14:creationId xmlns:p14="http://schemas.microsoft.com/office/powerpoint/2010/main" val="2175909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1F87EAD3-F36E-5A8B-2905-D87459F9AEFB}"/>
              </a:ext>
            </a:extLst>
          </p:cNvPr>
          <p:cNvPicPr>
            <a:picLocks noChangeAspect="1"/>
          </p:cNvPicPr>
          <p:nvPr/>
        </p:nvPicPr>
        <p:blipFill>
          <a:blip r:embed="rId2"/>
          <a:stretch>
            <a:fillRect/>
          </a:stretch>
        </p:blipFill>
        <p:spPr>
          <a:xfrm>
            <a:off x="33057" y="66675"/>
            <a:ext cx="6340849" cy="3714750"/>
          </a:xfrm>
          <a:prstGeom prst="rect">
            <a:avLst/>
          </a:prstGeom>
        </p:spPr>
      </p:pic>
      <p:pic>
        <p:nvPicPr>
          <p:cNvPr id="9" name="Imagen 8">
            <a:extLst>
              <a:ext uri="{FF2B5EF4-FFF2-40B4-BE49-F238E27FC236}">
                <a16:creationId xmlns:a16="http://schemas.microsoft.com/office/drawing/2014/main" id="{45382F9E-BC7E-5EA8-6092-7C7EBB469A6C}"/>
              </a:ext>
            </a:extLst>
          </p:cNvPr>
          <p:cNvPicPr>
            <a:picLocks noChangeAspect="1"/>
          </p:cNvPicPr>
          <p:nvPr/>
        </p:nvPicPr>
        <p:blipFill>
          <a:blip r:embed="rId3"/>
          <a:stretch>
            <a:fillRect/>
          </a:stretch>
        </p:blipFill>
        <p:spPr>
          <a:xfrm>
            <a:off x="33057" y="3781425"/>
            <a:ext cx="6340849" cy="2990850"/>
          </a:xfrm>
          <a:prstGeom prst="rect">
            <a:avLst/>
          </a:prstGeom>
        </p:spPr>
      </p:pic>
      <p:sp>
        <p:nvSpPr>
          <p:cNvPr id="10" name="CuadroTexto 9">
            <a:extLst>
              <a:ext uri="{FF2B5EF4-FFF2-40B4-BE49-F238E27FC236}">
                <a16:creationId xmlns:a16="http://schemas.microsoft.com/office/drawing/2014/main" id="{BE43551E-9262-86DA-8697-C8803554BE52}"/>
              </a:ext>
            </a:extLst>
          </p:cNvPr>
          <p:cNvSpPr txBox="1"/>
          <p:nvPr/>
        </p:nvSpPr>
        <p:spPr>
          <a:xfrm>
            <a:off x="6521824" y="457200"/>
            <a:ext cx="5204012" cy="5632311"/>
          </a:xfrm>
          <a:prstGeom prst="rect">
            <a:avLst/>
          </a:prstGeom>
          <a:noFill/>
        </p:spPr>
        <p:txBody>
          <a:bodyPr wrap="square" rtlCol="0">
            <a:spAutoFit/>
          </a:bodyPr>
          <a:lstStyle/>
          <a:p>
            <a:pPr algn="l"/>
            <a:r>
              <a:rPr lang="es-MX" b="1" i="0" dirty="0">
                <a:solidFill>
                  <a:srgbClr val="1F1F1F"/>
                </a:solidFill>
                <a:effectLst/>
                <a:latin typeface="var(--cds-font-family-source-sans-pro)"/>
              </a:rPr>
              <a:t>Puntos para recordar al momento de determinar el tamaño de tu muestra</a:t>
            </a:r>
          </a:p>
          <a:p>
            <a:pPr algn="l"/>
            <a:r>
              <a:rPr lang="es-MX" b="0" i="0" dirty="0">
                <a:solidFill>
                  <a:srgbClr val="1F1F1F"/>
                </a:solidFill>
                <a:effectLst/>
                <a:latin typeface="var(--cds-font-family-source-sans-pro)"/>
              </a:rPr>
              <a:t>Al planificar el tamaño de una muestra, hay algunos puntos para tener en cuenta:</a:t>
            </a:r>
          </a:p>
          <a:p>
            <a:pPr lvl="1" algn="just">
              <a:buFont typeface="Arial" panose="020B0604020202020204" pitchFamily="34" charset="0"/>
              <a:buChar char="•"/>
            </a:pPr>
            <a:r>
              <a:rPr lang="es-MX" b="0" i="0" dirty="0">
                <a:solidFill>
                  <a:srgbClr val="1F1F1F"/>
                </a:solidFill>
                <a:effectLst/>
                <a:latin typeface="var(--cds-font-family-source-sans-pro)"/>
              </a:rPr>
              <a:t>No utilizar muestras menores de 30. Está probado estadísticamente que 30 es el tamaño mínimo de muestra a partir del cual el resultado promedio de la muestra comienza a representar el resultado promedio de la población.</a:t>
            </a:r>
          </a:p>
          <a:p>
            <a:pPr lvl="1" algn="just">
              <a:buFont typeface="Arial" panose="020B0604020202020204" pitchFamily="34" charset="0"/>
              <a:buChar char="•"/>
            </a:pPr>
            <a:r>
              <a:rPr lang="es-MX" b="0" i="0" dirty="0">
                <a:solidFill>
                  <a:srgbClr val="1F1F1F"/>
                </a:solidFill>
                <a:effectLst/>
                <a:latin typeface="var(--cds-font-family-source-sans-pro)"/>
              </a:rPr>
              <a:t>El nivel de confianza comúnmente utilizado es 95%, pero 90% puede funcionar en algunos casos. </a:t>
            </a:r>
          </a:p>
          <a:p>
            <a:pPr algn="l"/>
            <a:r>
              <a:rPr lang="es-MX" b="0" i="0" dirty="0">
                <a:solidFill>
                  <a:srgbClr val="1F1F1F"/>
                </a:solidFill>
                <a:effectLst/>
                <a:latin typeface="var(--cds-font-family-source-sans-pro)"/>
              </a:rPr>
              <a:t>Aumentar el tamaño de la muestra para cumplir con ciertas necesidades del proyecto:</a:t>
            </a:r>
          </a:p>
          <a:p>
            <a:pPr lvl="1" algn="just">
              <a:buFont typeface="Arial" panose="020B0604020202020204" pitchFamily="34" charset="0"/>
              <a:buChar char="•"/>
            </a:pPr>
            <a:r>
              <a:rPr lang="es-MX" b="0" i="0" dirty="0">
                <a:solidFill>
                  <a:srgbClr val="1F1F1F"/>
                </a:solidFill>
                <a:effectLst/>
                <a:latin typeface="var(--cds-font-family-source-sans-pro)"/>
              </a:rPr>
              <a:t>Para un </a:t>
            </a:r>
            <a:r>
              <a:rPr lang="es-MX" b="1" i="0" dirty="0">
                <a:solidFill>
                  <a:srgbClr val="1F1F1F"/>
                </a:solidFill>
                <a:effectLst/>
                <a:latin typeface="unset"/>
              </a:rPr>
              <a:t>mayor </a:t>
            </a:r>
            <a:r>
              <a:rPr lang="es-MX" b="0" i="0" dirty="0">
                <a:solidFill>
                  <a:srgbClr val="1F1F1F"/>
                </a:solidFill>
                <a:effectLst/>
                <a:latin typeface="var(--cds-font-family-source-sans-pro)"/>
              </a:rPr>
              <a:t>nivel de confianza, utilizar un tamaño de muestra más grande</a:t>
            </a:r>
          </a:p>
          <a:p>
            <a:pPr lvl="1" algn="just">
              <a:buFont typeface="Arial" panose="020B0604020202020204" pitchFamily="34" charset="0"/>
              <a:buChar char="•"/>
            </a:pPr>
            <a:r>
              <a:rPr lang="es-MX" b="0" i="0" dirty="0">
                <a:solidFill>
                  <a:srgbClr val="1F1F1F"/>
                </a:solidFill>
                <a:effectLst/>
                <a:latin typeface="var(--cds-font-family-source-sans-pro)"/>
              </a:rPr>
              <a:t>Para </a:t>
            </a:r>
            <a:r>
              <a:rPr lang="es-MX" b="1" i="0" dirty="0">
                <a:solidFill>
                  <a:srgbClr val="1F1F1F"/>
                </a:solidFill>
                <a:effectLst/>
                <a:latin typeface="unset"/>
              </a:rPr>
              <a:t>disminuir </a:t>
            </a:r>
            <a:r>
              <a:rPr lang="es-MX" b="0" i="0" dirty="0">
                <a:solidFill>
                  <a:srgbClr val="1F1F1F"/>
                </a:solidFill>
                <a:effectLst/>
                <a:latin typeface="var(--cds-font-family-source-sans-pro)"/>
              </a:rPr>
              <a:t>el margen de error, utilizar un tamaño de muestra más grande</a:t>
            </a:r>
          </a:p>
          <a:p>
            <a:pPr lvl="1" algn="just">
              <a:buFont typeface="Arial" panose="020B0604020202020204" pitchFamily="34" charset="0"/>
              <a:buChar char="•"/>
            </a:pPr>
            <a:r>
              <a:rPr lang="es-MX" b="0" i="0" dirty="0">
                <a:solidFill>
                  <a:srgbClr val="1F1F1F"/>
                </a:solidFill>
                <a:effectLst/>
                <a:latin typeface="var(--cds-font-family-source-sans-pro)"/>
              </a:rPr>
              <a:t>Para una </a:t>
            </a:r>
            <a:r>
              <a:rPr lang="es-MX" b="1" i="0" dirty="0">
                <a:solidFill>
                  <a:srgbClr val="1F1F1F"/>
                </a:solidFill>
                <a:effectLst/>
                <a:latin typeface="unset"/>
              </a:rPr>
              <a:t>mayor </a:t>
            </a:r>
            <a:r>
              <a:rPr lang="es-MX" b="0" i="0" dirty="0">
                <a:solidFill>
                  <a:srgbClr val="1F1F1F"/>
                </a:solidFill>
                <a:effectLst/>
                <a:latin typeface="var(--cds-font-family-source-sans-pro)"/>
              </a:rPr>
              <a:t>significancia estadística, utilizar un tamaño de muestra más grande</a:t>
            </a:r>
            <a:endParaRPr lang="es-MX" dirty="0"/>
          </a:p>
        </p:txBody>
      </p:sp>
    </p:spTree>
    <p:extLst>
      <p:ext uri="{BB962C8B-B14F-4D97-AF65-F5344CB8AC3E}">
        <p14:creationId xmlns:p14="http://schemas.microsoft.com/office/powerpoint/2010/main" val="14117130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1F99F47F-37A6-CD40-2F1D-A9D1F45B214B}"/>
              </a:ext>
            </a:extLst>
          </p:cNvPr>
          <p:cNvSpPr>
            <a:spLocks noGrp="1"/>
          </p:cNvSpPr>
          <p:nvPr>
            <p:ph idx="1"/>
          </p:nvPr>
        </p:nvSpPr>
        <p:spPr>
          <a:xfrm>
            <a:off x="744071" y="346448"/>
            <a:ext cx="10515600" cy="4351338"/>
          </a:xfrm>
        </p:spPr>
        <p:txBody>
          <a:bodyPr>
            <a:normAutofit fontScale="77500" lnSpcReduction="20000"/>
          </a:bodyPr>
          <a:lstStyle/>
          <a:p>
            <a:pPr marL="0" indent="0" algn="l">
              <a:buNone/>
            </a:pPr>
            <a:r>
              <a:rPr lang="es-MX" b="1" i="0" dirty="0">
                <a:solidFill>
                  <a:srgbClr val="1F1F1F"/>
                </a:solidFill>
                <a:effectLst/>
                <a:latin typeface="var(--cds-font-family-source-sans-pro)"/>
              </a:rPr>
              <a:t>¿Por qué un tamaño mínimo de muestra de 30?</a:t>
            </a:r>
          </a:p>
          <a:p>
            <a:pPr marL="0" indent="0" algn="l">
              <a:buNone/>
            </a:pPr>
            <a:r>
              <a:rPr lang="es-MX" b="0" i="0" dirty="0">
                <a:solidFill>
                  <a:srgbClr val="1F1F1F"/>
                </a:solidFill>
                <a:effectLst/>
                <a:latin typeface="var(--cds-font-family-source-sans-pro)"/>
              </a:rPr>
              <a:t>Esta recomendación está basada en el </a:t>
            </a:r>
            <a:r>
              <a:rPr lang="es-MX" b="1" i="0" dirty="0">
                <a:solidFill>
                  <a:srgbClr val="1F1F1F"/>
                </a:solidFill>
                <a:effectLst/>
                <a:latin typeface="unset"/>
              </a:rPr>
              <a:t>Teorema del límite central (TLC)</a:t>
            </a:r>
            <a:r>
              <a:rPr lang="es-MX" b="0" i="0" dirty="0">
                <a:solidFill>
                  <a:srgbClr val="1F1F1F"/>
                </a:solidFill>
                <a:effectLst/>
                <a:latin typeface="var(--cds-font-family-source-sans-pro)"/>
              </a:rPr>
              <a:t> del campo de probabilidades y estadísticas. A medida que aumenta el tamaño de la muestra, los resultados se asemejan más a la distribución normal (en forma de campana) de una gran cantidad de muestras. El mínimo de la muestra es 30 para que el teorema TLC sea válido. Los investigadores que se basan en el </a:t>
            </a:r>
            <a:r>
              <a:rPr lang="es-MX" b="1" i="0" dirty="0">
                <a:solidFill>
                  <a:srgbClr val="1F1F1F"/>
                </a:solidFill>
                <a:effectLst/>
                <a:latin typeface="unset"/>
              </a:rPr>
              <a:t>análisis de regresión</a:t>
            </a:r>
            <a:r>
              <a:rPr lang="es-MX" b="0" i="0" dirty="0">
                <a:solidFill>
                  <a:srgbClr val="1F1F1F"/>
                </a:solidFill>
                <a:effectLst/>
                <a:latin typeface="var(--cds-font-family-source-sans-pro)"/>
              </a:rPr>
              <a:t> (métodos estadísticos para determinar las relaciones entre variables controladas y dependientes) también prefieren un mínimo de muestra de 30.</a:t>
            </a:r>
          </a:p>
          <a:p>
            <a:pPr marL="0" indent="0" algn="l">
              <a:buNone/>
            </a:pPr>
            <a:r>
              <a:rPr lang="es-MX" b="0" i="0" dirty="0">
                <a:solidFill>
                  <a:srgbClr val="1F1F1F"/>
                </a:solidFill>
                <a:effectLst/>
                <a:latin typeface="var(--cds-font-family-source-sans-pro)"/>
              </a:rPr>
              <a:t>¿Te interesa conocer más sobre este tema? Sin ahondar en los cálculos matemáticos, lee estos artículos: </a:t>
            </a:r>
          </a:p>
          <a:p>
            <a:pPr algn="l">
              <a:buFont typeface="Arial" panose="020B0604020202020204" pitchFamily="34" charset="0"/>
              <a:buChar char="•"/>
            </a:pPr>
            <a:r>
              <a:rPr lang="es-MX" b="0" i="0" u="sng" dirty="0">
                <a:solidFill>
                  <a:srgbClr val="1F1F1F"/>
                </a:solidFill>
                <a:effectLst/>
                <a:latin typeface="var(--cds-font-family-source-sans-pro)"/>
                <a:hlinkClick r:id="rId2"/>
              </a:rPr>
              <a:t>Teorema del límite central (TLC)</a:t>
            </a:r>
            <a:r>
              <a:rPr lang="es-MX" b="0" i="0" dirty="0">
                <a:solidFill>
                  <a:srgbClr val="1F1F1F"/>
                </a:solidFill>
                <a:effectLst/>
                <a:latin typeface="var(--cds-font-family-source-sans-pro)"/>
              </a:rPr>
              <a:t>: Este artículo de </a:t>
            </a:r>
            <a:r>
              <a:rPr lang="es-MX" b="0" i="1" dirty="0" err="1">
                <a:solidFill>
                  <a:srgbClr val="1F1F1F"/>
                </a:solidFill>
                <a:effectLst/>
                <a:latin typeface="var(--cds-font-family-source-sans-pro)"/>
              </a:rPr>
              <a:t>Investopedia</a:t>
            </a:r>
            <a:r>
              <a:rPr lang="es-MX" b="0" i="1" dirty="0">
                <a:solidFill>
                  <a:srgbClr val="1F1F1F"/>
                </a:solidFill>
                <a:effectLst/>
                <a:latin typeface="var(--cds-font-family-source-sans-pro)"/>
              </a:rPr>
              <a:t> </a:t>
            </a:r>
            <a:r>
              <a:rPr lang="es-MX" b="0" i="0" dirty="0">
                <a:solidFill>
                  <a:srgbClr val="1F1F1F"/>
                </a:solidFill>
                <a:effectLst/>
                <a:latin typeface="var(--cds-font-family-source-sans-pro)"/>
              </a:rPr>
              <a:t>explica el Teorema del límite central y describe brevemente cómo se aplica a un análisis de un índice bursátil. </a:t>
            </a:r>
          </a:p>
          <a:p>
            <a:pPr algn="l">
              <a:buFont typeface="Arial" panose="020B0604020202020204" pitchFamily="34" charset="0"/>
              <a:buChar char="•"/>
            </a:pPr>
            <a:r>
              <a:rPr lang="es-MX" b="0" i="0" u="sng" dirty="0">
                <a:solidFill>
                  <a:srgbClr val="1F1F1F"/>
                </a:solidFill>
                <a:effectLst/>
                <a:latin typeface="var(--cds-font-family-source-sans-pro)"/>
                <a:hlinkClick r:id="rId3"/>
              </a:rPr>
              <a:t>Fórmula del tamaño de la muestra</a:t>
            </a:r>
            <a:r>
              <a:rPr lang="es-MX" b="0" i="0" dirty="0">
                <a:solidFill>
                  <a:srgbClr val="1F1F1F"/>
                </a:solidFill>
                <a:effectLst/>
                <a:latin typeface="var(--cds-font-family-source-sans-pro)"/>
              </a:rPr>
              <a:t>: Este artículo sobre Soluciones estadísticas brinda más detalles sobre los motivos por los cuales algunos investigadores utilizan un mínimo de muestra de 30.</a:t>
            </a:r>
          </a:p>
          <a:p>
            <a:endParaRPr lang="es-MX" dirty="0"/>
          </a:p>
        </p:txBody>
      </p:sp>
    </p:spTree>
    <p:extLst>
      <p:ext uri="{BB962C8B-B14F-4D97-AF65-F5344CB8AC3E}">
        <p14:creationId xmlns:p14="http://schemas.microsoft.com/office/powerpoint/2010/main" val="23401342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52CF497F-45D7-268B-C434-2092FCC350FA}"/>
              </a:ext>
            </a:extLst>
          </p:cNvPr>
          <p:cNvSpPr>
            <a:spLocks noGrp="1"/>
          </p:cNvSpPr>
          <p:nvPr>
            <p:ph idx="1"/>
          </p:nvPr>
        </p:nvSpPr>
        <p:spPr>
          <a:xfrm>
            <a:off x="838200" y="198530"/>
            <a:ext cx="10515600" cy="6040905"/>
          </a:xfrm>
        </p:spPr>
        <p:txBody>
          <a:bodyPr>
            <a:noAutofit/>
          </a:bodyPr>
          <a:lstStyle/>
          <a:p>
            <a:pPr marL="0" indent="0" algn="l">
              <a:buNone/>
            </a:pPr>
            <a:r>
              <a:rPr lang="es-MX" sz="1600" b="1" i="0" dirty="0">
                <a:solidFill>
                  <a:srgbClr val="1F1F1F"/>
                </a:solidFill>
                <a:effectLst/>
                <a:latin typeface="var(--cds-font-family-source-sans-pro)"/>
              </a:rPr>
              <a:t>Los tamaños de muestras varían según el problema del negocio</a:t>
            </a:r>
          </a:p>
          <a:p>
            <a:pPr marL="0" indent="0" algn="l">
              <a:buNone/>
            </a:pPr>
            <a:r>
              <a:rPr lang="es-MX" sz="1600" b="0" i="0" dirty="0">
                <a:solidFill>
                  <a:srgbClr val="1F1F1F"/>
                </a:solidFill>
                <a:effectLst/>
                <a:latin typeface="var(--cds-font-family-source-sans-pro)"/>
              </a:rPr>
              <a:t>El tamaño de la muestra variará en base al tipo de problema del negocio que estés intentando resolver. </a:t>
            </a:r>
          </a:p>
          <a:p>
            <a:pPr marL="0" indent="0" algn="l">
              <a:buNone/>
            </a:pPr>
            <a:r>
              <a:rPr lang="es-MX" sz="1200" b="0" i="0" dirty="0">
                <a:solidFill>
                  <a:srgbClr val="1F1F1F"/>
                </a:solidFill>
                <a:effectLst/>
                <a:latin typeface="var(--cds-font-family-source-sans-pro)"/>
              </a:rPr>
              <a:t>Por ejemplo, si vives en una ciudad con una población de 200,000 personas y 180,000 personas responden una encuesta, este es un tamaño de muestra grande. Pero sin hacer eso, ¿qué tamaño debería tener una muestra más pequeña para ser aceptable? </a:t>
            </a:r>
          </a:p>
          <a:p>
            <a:pPr marL="0" indent="0" algn="l">
              <a:buNone/>
            </a:pPr>
            <a:r>
              <a:rPr lang="es-MX" sz="1200" b="0" i="0" dirty="0">
                <a:solidFill>
                  <a:srgbClr val="1F1F1F"/>
                </a:solidFill>
                <a:effectLst/>
                <a:latin typeface="var(--cds-font-family-source-sans-pro)"/>
              </a:rPr>
              <a:t>¿Estaría bien si las 200 personas encuestadas representan a cada uno de los distritos en la ciudad? </a:t>
            </a:r>
          </a:p>
          <a:p>
            <a:pPr algn="l"/>
            <a:r>
              <a:rPr lang="es-MX" sz="1200" b="1" i="0" dirty="0">
                <a:solidFill>
                  <a:srgbClr val="1F1F1F"/>
                </a:solidFill>
                <a:effectLst/>
                <a:latin typeface="unset"/>
              </a:rPr>
              <a:t>Respuesta</a:t>
            </a:r>
            <a:r>
              <a:rPr lang="es-MX" sz="1200" b="0" i="0" dirty="0">
                <a:solidFill>
                  <a:srgbClr val="1F1F1F"/>
                </a:solidFill>
                <a:effectLst/>
                <a:latin typeface="var(--cds-font-family-source-sans-pro)"/>
              </a:rPr>
              <a:t>: Depende de lo que esté en juego. </a:t>
            </a:r>
          </a:p>
          <a:p>
            <a:pPr algn="l">
              <a:buFont typeface="Arial" panose="020B0604020202020204" pitchFamily="34" charset="0"/>
              <a:buChar char="•"/>
            </a:pPr>
            <a:r>
              <a:rPr lang="es-MX" sz="1200" b="0" i="0" dirty="0">
                <a:solidFill>
                  <a:srgbClr val="1F1F1F"/>
                </a:solidFill>
                <a:effectLst/>
                <a:latin typeface="var(--cds-font-family-source-sans-pro)"/>
              </a:rPr>
              <a:t>Una muestra de 200 podría ser lo suficientemente grande si tu problema comercial es descubrir qué opinan los residentes sobre la nueva biblioteca.</a:t>
            </a:r>
          </a:p>
          <a:p>
            <a:pPr algn="l">
              <a:buFont typeface="Arial" panose="020B0604020202020204" pitchFamily="34" charset="0"/>
              <a:buChar char="•"/>
            </a:pPr>
            <a:r>
              <a:rPr lang="es-MX" sz="1200" b="0" i="0" dirty="0">
                <a:solidFill>
                  <a:srgbClr val="1F1F1F"/>
                </a:solidFill>
                <a:effectLst/>
                <a:latin typeface="var(--cds-font-family-source-sans-pro)"/>
              </a:rPr>
              <a:t>Una muestra de 200 podría no ser lo suficientemente grande si tu problema comercial es determinar cómo votarían los residentes para financiar la biblioteca</a:t>
            </a:r>
          </a:p>
          <a:p>
            <a:pPr marL="0" indent="0" algn="l">
              <a:buNone/>
            </a:pPr>
            <a:r>
              <a:rPr lang="es-MX" sz="1600" b="1" i="0" dirty="0">
                <a:solidFill>
                  <a:srgbClr val="1F1F1F"/>
                </a:solidFill>
                <a:effectLst/>
                <a:latin typeface="var(--cds-font-family-source-sans-pro)"/>
              </a:rPr>
              <a:t>Los tamaños de encuestas más grandes son más costosos</a:t>
            </a:r>
          </a:p>
          <a:p>
            <a:pPr marL="0" indent="0" algn="l">
              <a:buNone/>
            </a:pPr>
            <a:r>
              <a:rPr lang="es-MX" sz="1600" b="0" i="0" dirty="0">
                <a:solidFill>
                  <a:srgbClr val="1F1F1F"/>
                </a:solidFill>
                <a:effectLst/>
                <a:latin typeface="var(--cds-font-family-source-sans-pro)"/>
              </a:rPr>
              <a:t>También debes evaluar el costo frente al beneficio de obtener resultados más precisos con un tamaño de muestra más grande. </a:t>
            </a:r>
          </a:p>
          <a:p>
            <a:pPr algn="l"/>
            <a:r>
              <a:rPr lang="es-MX" sz="1600" b="1" i="0" dirty="0">
                <a:solidFill>
                  <a:srgbClr val="1F1F1F"/>
                </a:solidFill>
                <a:effectLst/>
                <a:latin typeface="var(--cds-font-family-source-sans-pro)"/>
              </a:rPr>
              <a:t>El beneficio de conocer los aspectos básicos</a:t>
            </a:r>
          </a:p>
          <a:p>
            <a:pPr algn="l"/>
            <a:r>
              <a:rPr lang="es-MX" sz="1600" b="0" i="0" dirty="0">
                <a:solidFill>
                  <a:srgbClr val="1F1F1F"/>
                </a:solidFill>
                <a:effectLst/>
                <a:latin typeface="var(--cds-font-family-source-sans-pro)"/>
              </a:rPr>
              <a:t>Conocer los aspectos básicos te ayudará a tomar decisiones correctas al momento de elegir el tamaño de la muestra. Siempre puedes plantear tus dudas en caso de que te encuentres con tamaños de muestras que sean demasiado pequeñas. Una calculadora de tamaño de muestras también es una gran herramienta para utilizar en este caso. Las calculadoras de tamaños de muestras te permiten ingresar el nivel de confianza y el margen de error deseados para una población de un tamaño determinado. Luego, calculan el tamaño de la muestra para lograr estadísticamente esos resultados. </a:t>
            </a:r>
          </a:p>
          <a:p>
            <a:pPr algn="l"/>
            <a:r>
              <a:rPr lang="es-MX" sz="1600" b="0" i="0" dirty="0">
                <a:solidFill>
                  <a:srgbClr val="1F1F1F"/>
                </a:solidFill>
                <a:effectLst/>
                <a:latin typeface="var(--cds-font-family-source-sans-pro)"/>
              </a:rPr>
              <a:t>Para obtener más información, mira el vídeo </a:t>
            </a:r>
            <a:r>
              <a:rPr lang="es-MX" sz="1600" b="0" i="0" u="sng" dirty="0">
                <a:solidFill>
                  <a:srgbClr val="1F1F1F"/>
                </a:solidFill>
                <a:effectLst/>
                <a:latin typeface="var(--cds-font-family-source-sans-pro)"/>
              </a:rPr>
              <a:t>Cómo determinar el mejor tamaño de una muestra</a:t>
            </a:r>
            <a:r>
              <a:rPr lang="es-MX" sz="1600" b="0" i="0" dirty="0">
                <a:solidFill>
                  <a:srgbClr val="1F1F1F"/>
                </a:solidFill>
                <a:effectLst/>
                <a:latin typeface="var(--cds-font-family-source-sans-pro)"/>
              </a:rPr>
              <a:t> para conocer cómo funciona una calculadora de tamaños de muestras, o lee el artículo sobre la </a:t>
            </a:r>
            <a:r>
              <a:rPr lang="es-MX" sz="1600" b="0" i="0" u="sng" dirty="0">
                <a:solidFill>
                  <a:srgbClr val="1F1F1F"/>
                </a:solidFill>
                <a:effectLst/>
                <a:latin typeface="var(--cds-font-family-source-sans-pro)"/>
              </a:rPr>
              <a:t>Calculadora de tamaño de muestras</a:t>
            </a:r>
            <a:r>
              <a:rPr lang="es-MX" sz="1600" b="0" i="0" dirty="0">
                <a:solidFill>
                  <a:srgbClr val="1F1F1F"/>
                </a:solidFill>
                <a:effectLst/>
                <a:latin typeface="var(--cds-font-family-source-sans-pro)"/>
              </a:rPr>
              <a:t>. </a:t>
            </a:r>
          </a:p>
          <a:p>
            <a:pPr marL="0" indent="0" algn="l">
              <a:buNone/>
            </a:pPr>
            <a:endParaRPr lang="es-MX" sz="1600" b="0" i="0" dirty="0">
              <a:solidFill>
                <a:srgbClr val="1F1F1F"/>
              </a:solidFill>
              <a:effectLst/>
              <a:latin typeface="var(--cds-font-family-source-sans-pro)"/>
            </a:endParaRPr>
          </a:p>
          <a:p>
            <a:endParaRPr lang="es-MX" sz="1600" dirty="0"/>
          </a:p>
        </p:txBody>
      </p:sp>
    </p:spTree>
    <p:extLst>
      <p:ext uri="{BB962C8B-B14F-4D97-AF65-F5344CB8AC3E}">
        <p14:creationId xmlns:p14="http://schemas.microsoft.com/office/powerpoint/2010/main" val="38622363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2D1B6740-ADCC-5C6D-C430-7E07D138397D}"/>
              </a:ext>
            </a:extLst>
          </p:cNvPr>
          <p:cNvSpPr>
            <a:spLocks noGrp="1"/>
          </p:cNvSpPr>
          <p:nvPr>
            <p:ph idx="1"/>
          </p:nvPr>
        </p:nvSpPr>
        <p:spPr>
          <a:xfrm>
            <a:off x="233081" y="198530"/>
            <a:ext cx="11721353" cy="6108139"/>
          </a:xfrm>
        </p:spPr>
        <p:txBody>
          <a:bodyPr>
            <a:noAutofit/>
          </a:bodyPr>
          <a:lstStyle/>
          <a:p>
            <a:r>
              <a:rPr lang="es-MX" sz="1500" b="1" dirty="0">
                <a:solidFill>
                  <a:srgbClr val="00B0F0"/>
                </a:solidFill>
                <a:effectLst/>
                <a:latin typeface="unset"/>
              </a:rPr>
              <a:t>Revisión de la integridad de los datos</a:t>
            </a:r>
            <a:endParaRPr lang="es-MX" sz="1500" dirty="0">
              <a:solidFill>
                <a:srgbClr val="00B0F0"/>
              </a:solidFill>
              <a:effectLst/>
              <a:latin typeface="var(--cds-font-family-source-sans-pro)"/>
            </a:endParaRPr>
          </a:p>
          <a:p>
            <a:pPr marL="0" indent="0" algn="l">
              <a:buNone/>
            </a:pPr>
            <a:r>
              <a:rPr lang="es-MX" sz="1500" b="0" i="0" dirty="0">
                <a:solidFill>
                  <a:srgbClr val="1F1F1F"/>
                </a:solidFill>
                <a:effectLst/>
                <a:latin typeface="Source Sans Pro" panose="020B0503030403020204" pitchFamily="34" charset="0"/>
              </a:rPr>
              <a:t>Antes de que los analistas de datos puedan analizar los datos, primero necesitan evaluar y entender los datos con los que están trabajando. La evaluación de la integridad de los datos es un paso clave en este proceso. Tal como has aprendido en lecciones previas, deberías completar las siguientes tareas antes de analizar datos:</a:t>
            </a:r>
          </a:p>
          <a:p>
            <a:pPr algn="l"/>
            <a:r>
              <a:rPr lang="es-MX" sz="1500" b="0" i="0" dirty="0">
                <a:solidFill>
                  <a:srgbClr val="1F1F1F"/>
                </a:solidFill>
                <a:effectLst/>
                <a:latin typeface="Source Sans Pro" panose="020B0503030403020204" pitchFamily="34" charset="0"/>
              </a:rPr>
              <a:t>1. Determinar la integridad de los datos mediante la evaluación de su exactitud, coherencia y exhaustividad general.</a:t>
            </a:r>
          </a:p>
          <a:p>
            <a:pPr algn="l"/>
            <a:r>
              <a:rPr lang="es-MX" sz="1500" b="0" i="0" dirty="0">
                <a:solidFill>
                  <a:srgbClr val="1F1F1F"/>
                </a:solidFill>
                <a:effectLst/>
                <a:latin typeface="Source Sans Pro" panose="020B0503030403020204" pitchFamily="34" charset="0"/>
              </a:rPr>
              <a:t>2. Relacionar los objetivos con los datos mediante el análisis de cómo se puede alcanzar los objetivos comerciales por medio de la investigación de los datos.</a:t>
            </a:r>
          </a:p>
          <a:p>
            <a:pPr algn="l"/>
            <a:r>
              <a:rPr lang="es-MX" sz="1500" b="0" i="0" dirty="0">
                <a:solidFill>
                  <a:srgbClr val="1F1F1F"/>
                </a:solidFill>
                <a:effectLst/>
                <a:latin typeface="Source Sans Pro" panose="020B0503030403020204" pitchFamily="34" charset="0"/>
              </a:rPr>
              <a:t>3. Conocer cuándo detener la recopilación de datos.</a:t>
            </a:r>
          </a:p>
          <a:p>
            <a:pPr marL="0" indent="0" algn="l">
              <a:buNone/>
            </a:pPr>
            <a:r>
              <a:rPr lang="es-MX" sz="1500" b="0" i="0" dirty="0">
                <a:solidFill>
                  <a:srgbClr val="1F1F1F"/>
                </a:solidFill>
                <a:effectLst/>
                <a:latin typeface="Source Sans Pro" panose="020B0503030403020204" pitchFamily="34" charset="0"/>
              </a:rPr>
              <a:t>Los analistas de datos realizan actividades previas a la limpieza para completar estos pasos. Las actividades previas a la limpieza te ayudarán a determinar y mantener </a:t>
            </a:r>
            <a:r>
              <a:rPr lang="es-MX" sz="1500" b="1" i="0" dirty="0">
                <a:solidFill>
                  <a:srgbClr val="1F1F1F"/>
                </a:solidFill>
                <a:effectLst/>
                <a:latin typeface="unset"/>
              </a:rPr>
              <a:t>la integridad de los datos,</a:t>
            </a:r>
            <a:r>
              <a:rPr lang="es-MX" sz="1500" b="0" i="0" dirty="0">
                <a:solidFill>
                  <a:srgbClr val="1F1F1F"/>
                </a:solidFill>
                <a:effectLst/>
                <a:latin typeface="Source Sans Pro" panose="020B0503030403020204" pitchFamily="34" charset="0"/>
              </a:rPr>
              <a:t> que es esencial para cumplir el rol de un analista de datos junior.</a:t>
            </a:r>
          </a:p>
          <a:p>
            <a:pPr algn="l"/>
            <a:r>
              <a:rPr lang="es-MX" sz="1500" b="1" i="0" dirty="0">
                <a:solidFill>
                  <a:srgbClr val="00B0F0"/>
                </a:solidFill>
                <a:effectLst/>
                <a:latin typeface="unset"/>
              </a:rPr>
              <a:t>Qué es lo que convierte a los datos en insuficientes</a:t>
            </a:r>
            <a:endParaRPr lang="es-MX" sz="1500" b="0" i="0" dirty="0">
              <a:solidFill>
                <a:srgbClr val="00B0F0"/>
              </a:solidFill>
              <a:effectLst/>
              <a:latin typeface="Source Sans Pro" panose="020B0503030403020204" pitchFamily="34" charset="0"/>
            </a:endParaRPr>
          </a:p>
          <a:p>
            <a:pPr marL="0" indent="0" algn="l">
              <a:buNone/>
            </a:pPr>
            <a:r>
              <a:rPr lang="es-MX" sz="1500" b="0" i="0" dirty="0">
                <a:solidFill>
                  <a:srgbClr val="1F1F1F"/>
                </a:solidFill>
                <a:effectLst/>
                <a:latin typeface="Source Sans Pro" panose="020B0503030403020204" pitchFamily="34" charset="0"/>
              </a:rPr>
              <a:t>Uno de los objetivos de las actividades previas a la limpieza es saber qué hacer en caso de que los datos sean insuficientes. Recuerda de lecciones anteriores que los datos pueden ser insuficientes por múltiples razones. Los datos insuficientes tienen uno o más de los siguientes problemas:</a:t>
            </a:r>
          </a:p>
          <a:p>
            <a:pPr marL="0" indent="0" algn="l">
              <a:buNone/>
            </a:pPr>
            <a:endParaRPr lang="es-MX" sz="1500" b="0" i="0" dirty="0">
              <a:solidFill>
                <a:srgbClr val="1F1F1F"/>
              </a:solidFill>
              <a:effectLst/>
              <a:latin typeface="Source Sans Pro" panose="020B0503030403020204" pitchFamily="34" charset="0"/>
            </a:endParaRPr>
          </a:p>
          <a:p>
            <a:r>
              <a:rPr lang="es-MX" sz="1800" b="0" i="0" dirty="0">
                <a:solidFill>
                  <a:srgbClr val="1F1F1F"/>
                </a:solidFill>
                <a:effectLst/>
                <a:latin typeface="Source Sans Pro" panose="020B0503030403020204" pitchFamily="34" charset="0"/>
              </a:rPr>
              <a:t>Provienen de una sola fuente</a:t>
            </a:r>
          </a:p>
          <a:p>
            <a:r>
              <a:rPr lang="es-MX" sz="1800" b="0" i="0" dirty="0">
                <a:solidFill>
                  <a:srgbClr val="1F1F1F"/>
                </a:solidFill>
                <a:effectLst/>
                <a:latin typeface="Source Sans Pro" panose="020B0503030403020204" pitchFamily="34" charset="0"/>
              </a:rPr>
              <a:t>Se actualizan permanentemente y están incompletos</a:t>
            </a:r>
          </a:p>
          <a:p>
            <a:r>
              <a:rPr lang="es-MX" sz="1800" b="0" i="0" dirty="0">
                <a:solidFill>
                  <a:srgbClr val="1F1F1F"/>
                </a:solidFill>
                <a:effectLst/>
                <a:latin typeface="Source Sans Pro" panose="020B0503030403020204" pitchFamily="34" charset="0"/>
              </a:rPr>
              <a:t>Están desactualizados</a:t>
            </a:r>
          </a:p>
          <a:p>
            <a:r>
              <a:rPr lang="es-MX" sz="1800" b="0" i="0" dirty="0">
                <a:solidFill>
                  <a:srgbClr val="1F1F1F"/>
                </a:solidFill>
                <a:effectLst/>
                <a:latin typeface="Source Sans Pro" panose="020B0503030403020204" pitchFamily="34" charset="0"/>
              </a:rPr>
              <a:t>Están limitados geográficamente</a:t>
            </a:r>
          </a:p>
        </p:txBody>
      </p:sp>
      <p:sp>
        <p:nvSpPr>
          <p:cNvPr id="5" name="CuadroTexto 4">
            <a:extLst>
              <a:ext uri="{FF2B5EF4-FFF2-40B4-BE49-F238E27FC236}">
                <a16:creationId xmlns:a16="http://schemas.microsoft.com/office/drawing/2014/main" id="{27C052B8-EBEA-64BB-C584-0B9790C790A2}"/>
              </a:ext>
            </a:extLst>
          </p:cNvPr>
          <p:cNvSpPr txBox="1"/>
          <p:nvPr/>
        </p:nvSpPr>
        <p:spPr>
          <a:xfrm>
            <a:off x="6266330" y="4316194"/>
            <a:ext cx="5325035" cy="1754326"/>
          </a:xfrm>
          <a:prstGeom prst="rect">
            <a:avLst/>
          </a:prstGeom>
          <a:noFill/>
        </p:spPr>
        <p:txBody>
          <a:bodyPr wrap="square" rtlCol="0">
            <a:spAutoFit/>
          </a:bodyPr>
          <a:lstStyle/>
          <a:p>
            <a:r>
              <a:rPr lang="es-MX" sz="1800" b="0" i="0" dirty="0">
                <a:solidFill>
                  <a:srgbClr val="1F1F1F"/>
                </a:solidFill>
                <a:effectLst/>
                <a:latin typeface="Source Sans Pro" panose="020B0503030403020204" pitchFamily="34" charset="0"/>
              </a:rPr>
              <a:t>Para tratar datos insuficientes, puedes:</a:t>
            </a:r>
          </a:p>
          <a:p>
            <a:endParaRPr lang="es-MX" b="0" i="0" dirty="0">
              <a:solidFill>
                <a:srgbClr val="1F1F1F"/>
              </a:solidFill>
              <a:effectLst/>
              <a:latin typeface="Source Sans Pro" panose="020B0503030403020204" pitchFamily="34" charset="0"/>
            </a:endParaRPr>
          </a:p>
          <a:p>
            <a:pPr marL="285750" indent="-285750">
              <a:buFont typeface="Arial" panose="020B0604020202020204" pitchFamily="34" charset="0"/>
              <a:buChar char="•"/>
            </a:pPr>
            <a:r>
              <a:rPr lang="es-MX" b="0" i="0" dirty="0">
                <a:solidFill>
                  <a:srgbClr val="1F1F1F"/>
                </a:solidFill>
                <a:effectLst/>
                <a:latin typeface="Source Sans Pro" panose="020B0503030403020204" pitchFamily="34" charset="0"/>
              </a:rPr>
              <a:t>Identificar tendencias con los datos disponibles</a:t>
            </a:r>
          </a:p>
          <a:p>
            <a:pPr marL="285750" indent="-285750">
              <a:buFont typeface="Arial" panose="020B0604020202020204" pitchFamily="34" charset="0"/>
              <a:buChar char="•"/>
            </a:pPr>
            <a:r>
              <a:rPr lang="es-MX" b="0" i="0" dirty="0">
                <a:solidFill>
                  <a:srgbClr val="1F1F1F"/>
                </a:solidFill>
                <a:effectLst/>
                <a:latin typeface="Source Sans Pro" panose="020B0503030403020204" pitchFamily="34" charset="0"/>
              </a:rPr>
              <a:t>Esperar a contar con más datos, si tienes tiempo</a:t>
            </a:r>
          </a:p>
          <a:p>
            <a:pPr marL="285750" indent="-285750">
              <a:buFont typeface="Arial" panose="020B0604020202020204" pitchFamily="34" charset="0"/>
              <a:buChar char="•"/>
            </a:pPr>
            <a:r>
              <a:rPr lang="es-MX" b="0" i="0" dirty="0">
                <a:solidFill>
                  <a:srgbClr val="1F1F1F"/>
                </a:solidFill>
                <a:effectLst/>
                <a:latin typeface="Source Sans Pro" panose="020B0503030403020204" pitchFamily="34" charset="0"/>
              </a:rPr>
              <a:t>Consultar con los interesados y ajustar tu objetivo</a:t>
            </a:r>
          </a:p>
          <a:p>
            <a:pPr marL="285750" indent="-285750">
              <a:buFont typeface="Arial" panose="020B0604020202020204" pitchFamily="34" charset="0"/>
              <a:buChar char="•"/>
            </a:pPr>
            <a:r>
              <a:rPr lang="es-MX" b="0" i="0" dirty="0">
                <a:solidFill>
                  <a:srgbClr val="1F1F1F"/>
                </a:solidFill>
                <a:effectLst/>
                <a:latin typeface="Source Sans Pro" panose="020B0503030403020204" pitchFamily="34" charset="0"/>
              </a:rPr>
              <a:t>Buscar un nuevo conjunto de datos</a:t>
            </a:r>
            <a:endParaRPr lang="es-MX" dirty="0"/>
          </a:p>
        </p:txBody>
      </p:sp>
    </p:spTree>
    <p:extLst>
      <p:ext uri="{BB962C8B-B14F-4D97-AF65-F5344CB8AC3E}">
        <p14:creationId xmlns:p14="http://schemas.microsoft.com/office/powerpoint/2010/main" val="7004076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16D8FAE4-83ED-ACF7-56D7-E581F5C85B10}"/>
              </a:ext>
            </a:extLst>
          </p:cNvPr>
          <p:cNvPicPr>
            <a:picLocks noChangeAspect="1"/>
          </p:cNvPicPr>
          <p:nvPr/>
        </p:nvPicPr>
        <p:blipFill>
          <a:blip r:embed="rId2"/>
          <a:stretch>
            <a:fillRect/>
          </a:stretch>
        </p:blipFill>
        <p:spPr>
          <a:xfrm>
            <a:off x="403127" y="322458"/>
            <a:ext cx="5505450" cy="1514475"/>
          </a:xfrm>
          <a:prstGeom prst="rect">
            <a:avLst/>
          </a:prstGeom>
        </p:spPr>
      </p:pic>
      <p:pic>
        <p:nvPicPr>
          <p:cNvPr id="7" name="Imagen 6">
            <a:extLst>
              <a:ext uri="{FF2B5EF4-FFF2-40B4-BE49-F238E27FC236}">
                <a16:creationId xmlns:a16="http://schemas.microsoft.com/office/drawing/2014/main" id="{27774D8A-84CE-12D6-BF9F-F9D54D98159D}"/>
              </a:ext>
            </a:extLst>
          </p:cNvPr>
          <p:cNvPicPr>
            <a:picLocks noChangeAspect="1"/>
          </p:cNvPicPr>
          <p:nvPr/>
        </p:nvPicPr>
        <p:blipFill>
          <a:blip r:embed="rId3"/>
          <a:stretch>
            <a:fillRect/>
          </a:stretch>
        </p:blipFill>
        <p:spPr>
          <a:xfrm>
            <a:off x="5908577" y="1611924"/>
            <a:ext cx="5295900" cy="1524000"/>
          </a:xfrm>
          <a:prstGeom prst="rect">
            <a:avLst/>
          </a:prstGeom>
        </p:spPr>
      </p:pic>
      <p:pic>
        <p:nvPicPr>
          <p:cNvPr id="9" name="Imagen 8">
            <a:extLst>
              <a:ext uri="{FF2B5EF4-FFF2-40B4-BE49-F238E27FC236}">
                <a16:creationId xmlns:a16="http://schemas.microsoft.com/office/drawing/2014/main" id="{3585FAF0-1A3B-626F-331A-DB7510F603CC}"/>
              </a:ext>
            </a:extLst>
          </p:cNvPr>
          <p:cNvPicPr>
            <a:picLocks noChangeAspect="1"/>
          </p:cNvPicPr>
          <p:nvPr/>
        </p:nvPicPr>
        <p:blipFill>
          <a:blip r:embed="rId4"/>
          <a:stretch>
            <a:fillRect/>
          </a:stretch>
        </p:blipFill>
        <p:spPr>
          <a:xfrm>
            <a:off x="117377" y="3126399"/>
            <a:ext cx="5791200" cy="1181100"/>
          </a:xfrm>
          <a:prstGeom prst="rect">
            <a:avLst/>
          </a:prstGeom>
        </p:spPr>
      </p:pic>
      <p:pic>
        <p:nvPicPr>
          <p:cNvPr id="11" name="Imagen 10">
            <a:extLst>
              <a:ext uri="{FF2B5EF4-FFF2-40B4-BE49-F238E27FC236}">
                <a16:creationId xmlns:a16="http://schemas.microsoft.com/office/drawing/2014/main" id="{1BC12B33-0BCD-715F-AA5C-96FDAFDEC9CF}"/>
              </a:ext>
            </a:extLst>
          </p:cNvPr>
          <p:cNvPicPr>
            <a:picLocks noChangeAspect="1"/>
          </p:cNvPicPr>
          <p:nvPr/>
        </p:nvPicPr>
        <p:blipFill>
          <a:blip r:embed="rId5"/>
          <a:stretch>
            <a:fillRect/>
          </a:stretch>
        </p:blipFill>
        <p:spPr>
          <a:xfrm>
            <a:off x="5908577" y="3815790"/>
            <a:ext cx="5753100" cy="1219200"/>
          </a:xfrm>
          <a:prstGeom prst="rect">
            <a:avLst/>
          </a:prstGeom>
        </p:spPr>
      </p:pic>
    </p:spTree>
    <p:extLst>
      <p:ext uri="{BB962C8B-B14F-4D97-AF65-F5344CB8AC3E}">
        <p14:creationId xmlns:p14="http://schemas.microsoft.com/office/powerpoint/2010/main" val="4743985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784A3F8-309B-661E-2B0F-34AA4B7C8685}"/>
              </a:ext>
            </a:extLst>
          </p:cNvPr>
          <p:cNvSpPr>
            <a:spLocks noGrp="1"/>
          </p:cNvSpPr>
          <p:nvPr>
            <p:ph type="title"/>
          </p:nvPr>
        </p:nvSpPr>
        <p:spPr>
          <a:xfrm>
            <a:off x="381000" y="180788"/>
            <a:ext cx="9758082" cy="414804"/>
          </a:xfrm>
        </p:spPr>
        <p:txBody>
          <a:bodyPr>
            <a:normAutofit fontScale="90000"/>
          </a:bodyPr>
          <a:lstStyle/>
          <a:p>
            <a:r>
              <a:rPr lang="es-MX" b="1" dirty="0">
                <a:effectLst/>
              </a:rPr>
              <a:t>Qué hacer cuando no hay datos</a:t>
            </a:r>
            <a:endParaRPr lang="es-MX" dirty="0"/>
          </a:p>
        </p:txBody>
      </p:sp>
      <p:pic>
        <p:nvPicPr>
          <p:cNvPr id="5" name="Imagen 4">
            <a:extLst>
              <a:ext uri="{FF2B5EF4-FFF2-40B4-BE49-F238E27FC236}">
                <a16:creationId xmlns:a16="http://schemas.microsoft.com/office/drawing/2014/main" id="{6532214C-8905-E32B-1478-E787194BB389}"/>
              </a:ext>
            </a:extLst>
          </p:cNvPr>
          <p:cNvPicPr>
            <a:picLocks noChangeAspect="1"/>
          </p:cNvPicPr>
          <p:nvPr/>
        </p:nvPicPr>
        <p:blipFill>
          <a:blip r:embed="rId2"/>
          <a:stretch>
            <a:fillRect/>
          </a:stretch>
        </p:blipFill>
        <p:spPr>
          <a:xfrm>
            <a:off x="1801625" y="801780"/>
            <a:ext cx="8588749" cy="4127061"/>
          </a:xfrm>
          <a:prstGeom prst="rect">
            <a:avLst/>
          </a:prstGeom>
        </p:spPr>
      </p:pic>
      <p:sp>
        <p:nvSpPr>
          <p:cNvPr id="6" name="CuadroTexto 5">
            <a:extLst>
              <a:ext uri="{FF2B5EF4-FFF2-40B4-BE49-F238E27FC236}">
                <a16:creationId xmlns:a16="http://schemas.microsoft.com/office/drawing/2014/main" id="{07DB4845-385B-CD1B-3CB3-D1B0E82174F1}"/>
              </a:ext>
            </a:extLst>
          </p:cNvPr>
          <p:cNvSpPr txBox="1"/>
          <p:nvPr/>
        </p:nvSpPr>
        <p:spPr>
          <a:xfrm>
            <a:off x="1801625" y="5409889"/>
            <a:ext cx="8763000" cy="646331"/>
          </a:xfrm>
          <a:prstGeom prst="rect">
            <a:avLst/>
          </a:prstGeom>
          <a:noFill/>
        </p:spPr>
        <p:txBody>
          <a:bodyPr wrap="square" rtlCol="0">
            <a:spAutoFit/>
          </a:bodyPr>
          <a:lstStyle/>
          <a:p>
            <a:r>
              <a:rPr lang="es-MX" b="0" i="0" dirty="0">
                <a:solidFill>
                  <a:srgbClr val="1F1F1F"/>
                </a:solidFill>
                <a:effectLst/>
                <a:latin typeface="Source Sans Pro" panose="020B0503030403020204" pitchFamily="34" charset="0"/>
              </a:rPr>
              <a:t>A veces, los datos que respaldan un objetivo comercial no serán de fácil acceso. Aquí es donde los datos indirectos son útiles. </a:t>
            </a:r>
            <a:endParaRPr lang="es-MX" dirty="0"/>
          </a:p>
        </p:txBody>
      </p:sp>
    </p:spTree>
    <p:extLst>
      <p:ext uri="{BB962C8B-B14F-4D97-AF65-F5344CB8AC3E}">
        <p14:creationId xmlns:p14="http://schemas.microsoft.com/office/powerpoint/2010/main" val="4755439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C30C8EF2-2C6D-0D41-1851-B0B66888E6E1}"/>
              </a:ext>
            </a:extLst>
          </p:cNvPr>
          <p:cNvSpPr>
            <a:spLocks noGrp="1"/>
          </p:cNvSpPr>
          <p:nvPr>
            <p:ph idx="1"/>
          </p:nvPr>
        </p:nvSpPr>
        <p:spPr>
          <a:xfrm>
            <a:off x="396688" y="107576"/>
            <a:ext cx="11398624" cy="6589059"/>
          </a:xfrm>
        </p:spPr>
        <p:txBody>
          <a:bodyPr>
            <a:normAutofit fontScale="70000" lnSpcReduction="20000"/>
          </a:bodyPr>
          <a:lstStyle/>
          <a:p>
            <a:pPr algn="l"/>
            <a:r>
              <a:rPr lang="es-MX" b="1" i="0" dirty="0">
                <a:solidFill>
                  <a:srgbClr val="1F1F1F"/>
                </a:solidFill>
                <a:effectLst/>
                <a:latin typeface="var(--cds-font-family-source-sans-pro)"/>
              </a:rPr>
              <a:t>Conjunto de datos abiertos (de acceso público)</a:t>
            </a:r>
          </a:p>
          <a:p>
            <a:pPr marL="0" indent="0" algn="l">
              <a:buNone/>
            </a:pPr>
            <a:r>
              <a:rPr lang="es-MX" b="0" i="0" dirty="0">
                <a:solidFill>
                  <a:srgbClr val="1F1F1F"/>
                </a:solidFill>
                <a:effectLst/>
                <a:latin typeface="var(--cds-font-family-source-sans-pro)"/>
              </a:rPr>
              <a:t>Si eres parte de una gran organización, es posible que tengas acceso a una gran cantidad de fuentes de datos. Pero si buscas algo específico o algo que no pertenezca a tu misma línea de negocios, también puedes utilizar conjuntos de datos abiertos o de acceso público.</a:t>
            </a:r>
          </a:p>
          <a:p>
            <a:pPr marL="0" indent="0">
              <a:buNone/>
            </a:pPr>
            <a:endParaRPr lang="es-MX" dirty="0"/>
          </a:p>
          <a:p>
            <a:pPr algn="l"/>
            <a:r>
              <a:rPr lang="es-MX" b="0" i="0" dirty="0">
                <a:solidFill>
                  <a:srgbClr val="252525"/>
                </a:solidFill>
                <a:effectLst/>
                <a:latin typeface="Roboto" panose="02000000000000000000" pitchFamily="2" charset="0"/>
              </a:rPr>
              <a:t>En términos generales, “</a:t>
            </a:r>
            <a:r>
              <a:rPr lang="es-MX" b="1" i="0" dirty="0">
                <a:solidFill>
                  <a:schemeClr val="accent2">
                    <a:lumMod val="75000"/>
                  </a:schemeClr>
                </a:solidFill>
                <a:effectLst/>
                <a:latin typeface="Roboto" panose="02000000000000000000" pitchFamily="2" charset="0"/>
              </a:rPr>
              <a:t>datos abiertos</a:t>
            </a:r>
            <a:r>
              <a:rPr lang="es-MX" b="0" i="0" dirty="0">
                <a:solidFill>
                  <a:srgbClr val="252525"/>
                </a:solidFill>
                <a:effectLst/>
                <a:latin typeface="Roboto" panose="02000000000000000000" pitchFamily="2" charset="0"/>
              </a:rPr>
              <a:t>” es la información que se ha publicado en portales autorizados por el gobierno. En el mejor de los casos, estos datos están estructurados, son legibles por máquinas, tienen licencia abierta y están bien mantenidos.</a:t>
            </a:r>
          </a:p>
          <a:p>
            <a:pPr algn="l"/>
            <a:r>
              <a:rPr lang="es-MX" b="0" i="0" dirty="0">
                <a:solidFill>
                  <a:srgbClr val="252525"/>
                </a:solidFill>
                <a:effectLst/>
                <a:latin typeface="Roboto" panose="02000000000000000000" pitchFamily="2" charset="0"/>
              </a:rPr>
              <a:t>Los </a:t>
            </a:r>
            <a:r>
              <a:rPr lang="es-MX" b="1" i="0" dirty="0">
                <a:solidFill>
                  <a:schemeClr val="accent2">
                    <a:lumMod val="75000"/>
                  </a:schemeClr>
                </a:solidFill>
                <a:effectLst/>
                <a:latin typeface="Roboto" panose="02000000000000000000" pitchFamily="2" charset="0"/>
              </a:rPr>
              <a:t>datos públicos </a:t>
            </a:r>
            <a:r>
              <a:rPr lang="es-MX" b="0" i="0" dirty="0">
                <a:solidFill>
                  <a:srgbClr val="252525"/>
                </a:solidFill>
                <a:effectLst/>
                <a:latin typeface="Roboto" panose="02000000000000000000" pitchFamily="2" charset="0"/>
              </a:rPr>
              <a:t>son los datos que existen en todas partes. Esta es información que está disponible gratuitamente (pero no realmente accesible) en la web. Con frecuencia es desestructurado y rebelde, y sus requisitos de uso suelen ser vagos. “Solo el 10% de los datos gubernamentales se publican como datos abiertos”</a:t>
            </a:r>
          </a:p>
          <a:p>
            <a:pPr marL="0" indent="0" algn="l">
              <a:buNone/>
            </a:pPr>
            <a:r>
              <a:rPr lang="es-MX" b="1" i="0" dirty="0">
                <a:solidFill>
                  <a:srgbClr val="1F1F1F"/>
                </a:solidFill>
                <a:effectLst/>
                <a:latin typeface="var(--cds-font-family-source-sans-pro)"/>
              </a:rPr>
              <a:t>Conjuntos de datos CSV, JSON, SQLite y </a:t>
            </a:r>
            <a:r>
              <a:rPr lang="es-MX" b="1" i="0" dirty="0" err="1">
                <a:solidFill>
                  <a:srgbClr val="1F1F1F"/>
                </a:solidFill>
                <a:effectLst/>
                <a:latin typeface="var(--cds-font-family-source-sans-pro)"/>
              </a:rPr>
              <a:t>BigQuery</a:t>
            </a:r>
            <a:endParaRPr lang="es-MX" b="1" i="0" dirty="0">
              <a:solidFill>
                <a:srgbClr val="1F1F1F"/>
              </a:solidFill>
              <a:effectLst/>
              <a:latin typeface="var(--cds-font-family-source-sans-pro)"/>
            </a:endParaRPr>
          </a:p>
          <a:p>
            <a:pPr algn="l">
              <a:buFont typeface="Arial" panose="020B0604020202020204" pitchFamily="34" charset="0"/>
              <a:buChar char="•"/>
            </a:pPr>
            <a:r>
              <a:rPr lang="es-MX" b="0" i="0" dirty="0">
                <a:solidFill>
                  <a:srgbClr val="1F1F1F"/>
                </a:solidFill>
                <a:effectLst/>
                <a:latin typeface="var(--cds-font-family-source-sans-pro)"/>
              </a:rPr>
              <a:t>CSV: Analiza este conjunto de datos </a:t>
            </a:r>
            <a:r>
              <a:rPr lang="es-MX" b="0" i="0" u="sng" dirty="0">
                <a:solidFill>
                  <a:srgbClr val="1F1F1F"/>
                </a:solidFill>
                <a:effectLst/>
                <a:latin typeface="var(--cds-font-family-source-sans-pro)"/>
                <a:hlinkClick r:id="rId2"/>
              </a:rPr>
              <a:t>Clientes de tarjetas de crédito</a:t>
            </a:r>
            <a:r>
              <a:rPr lang="es-MX" b="0" i="0" dirty="0">
                <a:solidFill>
                  <a:srgbClr val="1F1F1F"/>
                </a:solidFill>
                <a:effectLst/>
                <a:latin typeface="var(--cds-font-family-source-sans-pro)"/>
              </a:rPr>
              <a:t>, que tiene información de 10,000 clientes con su respectiva edad, salario, estado civil, tarjeta de crédito y categoría, etc. (CC0: Dominio público, </a:t>
            </a:r>
            <a:r>
              <a:rPr lang="es-MX" b="0" i="0" dirty="0" err="1">
                <a:solidFill>
                  <a:srgbClr val="1F1F1F"/>
                </a:solidFill>
                <a:effectLst/>
                <a:latin typeface="var(--cds-font-family-source-sans-pro)"/>
              </a:rPr>
              <a:t>Sakshi</a:t>
            </a:r>
            <a:r>
              <a:rPr lang="es-MX" b="0" i="0" dirty="0">
                <a:solidFill>
                  <a:srgbClr val="1F1F1F"/>
                </a:solidFill>
                <a:effectLst/>
                <a:latin typeface="var(--cds-font-family-source-sans-pro)"/>
              </a:rPr>
              <a:t> </a:t>
            </a:r>
            <a:r>
              <a:rPr lang="es-MX" b="0" i="0" dirty="0" err="1">
                <a:solidFill>
                  <a:srgbClr val="1F1F1F"/>
                </a:solidFill>
                <a:effectLst/>
                <a:latin typeface="var(--cds-font-family-source-sans-pro)"/>
              </a:rPr>
              <a:t>Goyal</a:t>
            </a:r>
            <a:r>
              <a:rPr lang="es-MX" b="0" i="0" dirty="0">
                <a:solidFill>
                  <a:srgbClr val="1F1F1F"/>
                </a:solidFill>
                <a:effectLst/>
                <a:latin typeface="var(--cds-font-family-source-sans-pro)"/>
              </a:rPr>
              <a:t>). </a:t>
            </a:r>
          </a:p>
          <a:p>
            <a:pPr algn="l">
              <a:buFont typeface="Arial" panose="020B0604020202020204" pitchFamily="34" charset="0"/>
              <a:buChar char="•"/>
            </a:pPr>
            <a:r>
              <a:rPr lang="es-MX" b="0" i="0" dirty="0">
                <a:solidFill>
                  <a:srgbClr val="1F1F1F"/>
                </a:solidFill>
                <a:effectLst/>
                <a:latin typeface="var(--cds-font-family-source-sans-pro)"/>
              </a:rPr>
              <a:t>JSON: Analiza este conjunto de datos de JSON sobre </a:t>
            </a:r>
            <a:r>
              <a:rPr lang="es-MX" b="0" i="0" u="sng" dirty="0">
                <a:solidFill>
                  <a:srgbClr val="1F1F1F"/>
                </a:solidFill>
                <a:effectLst/>
                <a:latin typeface="var(--cds-font-family-source-sans-pro)"/>
                <a:hlinkClick r:id="rId3"/>
              </a:rPr>
              <a:t>Vídeos de YouTube que son tendencia</a:t>
            </a:r>
            <a:r>
              <a:rPr lang="es-MX" b="0" i="0" dirty="0">
                <a:solidFill>
                  <a:srgbClr val="1F1F1F"/>
                </a:solidFill>
                <a:effectLst/>
                <a:latin typeface="var(--cds-font-family-source-sans-pro)"/>
              </a:rPr>
              <a:t> (CC0: Dominio público, Mitchell J).</a:t>
            </a:r>
          </a:p>
          <a:p>
            <a:pPr algn="l">
              <a:buFont typeface="Arial" panose="020B0604020202020204" pitchFamily="34" charset="0"/>
              <a:buChar char="•"/>
            </a:pPr>
            <a:r>
              <a:rPr lang="es-MX" b="0" i="0" dirty="0">
                <a:solidFill>
                  <a:srgbClr val="1F1F1F"/>
                </a:solidFill>
                <a:effectLst/>
                <a:latin typeface="var(--cds-font-family-source-sans-pro)"/>
              </a:rPr>
              <a:t>SQLite: Analiza este conjunto de datos de SQLite con datos de hace 24 años sobre </a:t>
            </a:r>
            <a:r>
              <a:rPr lang="es-MX" b="0" i="0" u="sng" dirty="0">
                <a:solidFill>
                  <a:srgbClr val="1F1F1F"/>
                </a:solidFill>
                <a:effectLst/>
                <a:latin typeface="var(--cds-font-family-source-sans-pro)"/>
                <a:hlinkClick r:id="rId4"/>
              </a:rPr>
              <a:t>Incendios forestales en los Estados Unidos</a:t>
            </a:r>
            <a:r>
              <a:rPr lang="es-MX" b="0" i="0" dirty="0">
                <a:solidFill>
                  <a:srgbClr val="1F1F1F"/>
                </a:solidFill>
                <a:effectLst/>
                <a:latin typeface="var(--cds-font-family-source-sans-pro)"/>
              </a:rPr>
              <a:t> (CC0: Dominio público, </a:t>
            </a:r>
            <a:r>
              <a:rPr lang="es-MX" b="0" i="0" dirty="0" err="1">
                <a:solidFill>
                  <a:srgbClr val="1F1F1F"/>
                </a:solidFill>
                <a:effectLst/>
                <a:latin typeface="var(--cds-font-family-source-sans-pro)"/>
              </a:rPr>
              <a:t>Rachael</a:t>
            </a:r>
            <a:r>
              <a:rPr lang="es-MX" b="0" i="0" dirty="0">
                <a:solidFill>
                  <a:srgbClr val="1F1F1F"/>
                </a:solidFill>
                <a:effectLst/>
                <a:latin typeface="var(--cds-font-family-source-sans-pro)"/>
              </a:rPr>
              <a:t> </a:t>
            </a:r>
            <a:r>
              <a:rPr lang="es-MX" b="0" i="0" dirty="0" err="1">
                <a:solidFill>
                  <a:srgbClr val="1F1F1F"/>
                </a:solidFill>
                <a:effectLst/>
                <a:latin typeface="var(--cds-font-family-source-sans-pro)"/>
              </a:rPr>
              <a:t>Tatman</a:t>
            </a:r>
            <a:r>
              <a:rPr lang="es-MX" b="0" i="0" dirty="0">
                <a:solidFill>
                  <a:srgbClr val="1F1F1F"/>
                </a:solidFill>
                <a:effectLst/>
                <a:latin typeface="var(--cds-font-family-source-sans-pro)"/>
              </a:rPr>
              <a:t>).</a:t>
            </a:r>
          </a:p>
          <a:p>
            <a:pPr algn="l">
              <a:buFont typeface="Arial" panose="020B0604020202020204" pitchFamily="34" charset="0"/>
              <a:buChar char="•"/>
            </a:pPr>
            <a:r>
              <a:rPr lang="es-MX" b="0" i="0" dirty="0" err="1">
                <a:solidFill>
                  <a:srgbClr val="1F1F1F"/>
                </a:solidFill>
                <a:effectLst/>
                <a:latin typeface="var(--cds-font-family-source-sans-pro)"/>
              </a:rPr>
              <a:t>BigQuery</a:t>
            </a:r>
            <a:r>
              <a:rPr lang="es-MX" b="0" i="0" dirty="0">
                <a:solidFill>
                  <a:srgbClr val="1F1F1F"/>
                </a:solidFill>
                <a:effectLst/>
                <a:latin typeface="var(--cds-font-family-source-sans-pro)"/>
              </a:rPr>
              <a:t>: Analiza este conjunto de datos de </a:t>
            </a:r>
            <a:r>
              <a:rPr lang="es-MX" b="0" i="0" u="sng" dirty="0">
                <a:solidFill>
                  <a:srgbClr val="1F1F1F"/>
                </a:solidFill>
                <a:effectLst/>
                <a:latin typeface="var(--cds-font-family-source-sans-pro)"/>
                <a:hlinkClick r:id="rId5"/>
              </a:rPr>
              <a:t>Google </a:t>
            </a:r>
            <a:r>
              <a:rPr lang="es-MX" b="0" i="0" u="sng" dirty="0" err="1">
                <a:solidFill>
                  <a:srgbClr val="1F1F1F"/>
                </a:solidFill>
                <a:effectLst/>
                <a:latin typeface="var(--cds-font-family-source-sans-pro)"/>
                <a:hlinkClick r:id="rId5"/>
              </a:rPr>
              <a:t>Analytics</a:t>
            </a:r>
            <a:r>
              <a:rPr lang="es-MX" b="0" i="0" u="sng" dirty="0">
                <a:solidFill>
                  <a:srgbClr val="1F1F1F"/>
                </a:solidFill>
                <a:effectLst/>
                <a:latin typeface="var(--cds-font-family-source-sans-pro)"/>
                <a:hlinkClick r:id="rId5"/>
              </a:rPr>
              <a:t> 360</a:t>
            </a:r>
            <a:r>
              <a:rPr lang="es-MX" b="0" i="0" dirty="0">
                <a:solidFill>
                  <a:srgbClr val="1F1F1F"/>
                </a:solidFill>
                <a:effectLst/>
                <a:latin typeface="var(--cds-font-family-source-sans-pro)"/>
              </a:rPr>
              <a:t> de la Tienda de </a:t>
            </a:r>
            <a:r>
              <a:rPr lang="es-MX" b="0" i="0" dirty="0" err="1">
                <a:solidFill>
                  <a:srgbClr val="1F1F1F"/>
                </a:solidFill>
                <a:effectLst/>
                <a:latin typeface="var(--cds-font-family-source-sans-pro)"/>
              </a:rPr>
              <a:t>Merchandising</a:t>
            </a:r>
            <a:r>
              <a:rPr lang="es-MX" b="0" i="0" dirty="0">
                <a:solidFill>
                  <a:srgbClr val="1F1F1F"/>
                </a:solidFill>
                <a:effectLst/>
                <a:latin typeface="var(--cds-font-family-source-sans-pro)"/>
              </a:rPr>
              <a:t> de Google (CC0 Dominio público, Google </a:t>
            </a:r>
            <a:r>
              <a:rPr lang="es-MX" b="0" i="0" dirty="0" err="1">
                <a:solidFill>
                  <a:srgbClr val="1F1F1F"/>
                </a:solidFill>
                <a:effectLst/>
                <a:latin typeface="var(--cds-font-family-source-sans-pro)"/>
              </a:rPr>
              <a:t>BigQuery</a:t>
            </a:r>
            <a:r>
              <a:rPr lang="es-MX" b="0" i="0" dirty="0">
                <a:solidFill>
                  <a:srgbClr val="1F1F1F"/>
                </a:solidFill>
                <a:effectLst/>
                <a:latin typeface="var(--cds-font-family-source-sans-pro)"/>
              </a:rPr>
              <a:t>).</a:t>
            </a:r>
          </a:p>
          <a:p>
            <a:pPr algn="l"/>
            <a:r>
              <a:rPr lang="es-MX" b="0" i="0" dirty="0">
                <a:solidFill>
                  <a:srgbClr val="1F1F1F"/>
                </a:solidFill>
                <a:effectLst/>
                <a:latin typeface="var(--cds-font-family-source-sans-pro)"/>
              </a:rPr>
              <a:t>Consulta la </a:t>
            </a:r>
            <a:r>
              <a:rPr lang="es-MX" b="0" i="0" u="sng" dirty="0">
                <a:solidFill>
                  <a:srgbClr val="1F1F1F"/>
                </a:solidFill>
                <a:effectLst/>
                <a:latin typeface="var(--cds-font-family-source-sans-pro)"/>
                <a:hlinkClick r:id="rId6"/>
              </a:rPr>
              <a:t>documentación para conjuntos de datos</a:t>
            </a:r>
            <a:r>
              <a:rPr lang="es-MX" b="0" i="0" dirty="0">
                <a:solidFill>
                  <a:srgbClr val="1F1F1F"/>
                </a:solidFill>
                <a:effectLst/>
                <a:latin typeface="var(--cds-font-family-source-sans-pro)"/>
              </a:rPr>
              <a:t> de </a:t>
            </a:r>
            <a:r>
              <a:rPr lang="es-MX" b="0" i="0" dirty="0" err="1">
                <a:solidFill>
                  <a:srgbClr val="1F1F1F"/>
                </a:solidFill>
                <a:effectLst/>
                <a:latin typeface="var(--cds-font-family-source-sans-pro)"/>
              </a:rPr>
              <a:t>Kaggle</a:t>
            </a:r>
            <a:r>
              <a:rPr lang="es-MX" b="0" i="0" dirty="0">
                <a:solidFill>
                  <a:srgbClr val="1F1F1F"/>
                </a:solidFill>
                <a:effectLst/>
                <a:latin typeface="var(--cds-font-family-source-sans-pro)"/>
              </a:rPr>
              <a:t> para obtener más información y busca y explora conjuntos de datos por tu cuenta en </a:t>
            </a:r>
            <a:r>
              <a:rPr lang="es-MX" b="0" i="0" u="sng" dirty="0">
                <a:solidFill>
                  <a:srgbClr val="1F1F1F"/>
                </a:solidFill>
                <a:effectLst/>
                <a:latin typeface="var(--cds-font-family-source-sans-pro)"/>
                <a:hlinkClick r:id="rId7"/>
              </a:rPr>
              <a:t>kaggle.com/</a:t>
            </a:r>
            <a:r>
              <a:rPr lang="es-MX" b="0" i="0" u="sng" dirty="0" err="1">
                <a:solidFill>
                  <a:srgbClr val="1F1F1F"/>
                </a:solidFill>
                <a:effectLst/>
                <a:latin typeface="var(--cds-font-family-source-sans-pro)"/>
                <a:hlinkClick r:id="rId7"/>
              </a:rPr>
              <a:t>datasets</a:t>
            </a:r>
            <a:r>
              <a:rPr lang="es-MX" b="0" i="0" dirty="0">
                <a:solidFill>
                  <a:srgbClr val="1F1F1F"/>
                </a:solidFill>
                <a:effectLst/>
                <a:latin typeface="var(--cds-font-family-source-sans-pro)"/>
              </a:rPr>
              <a:t>.</a:t>
            </a:r>
          </a:p>
        </p:txBody>
      </p:sp>
    </p:spTree>
    <p:extLst>
      <p:ext uri="{BB962C8B-B14F-4D97-AF65-F5344CB8AC3E}">
        <p14:creationId xmlns:p14="http://schemas.microsoft.com/office/powerpoint/2010/main" val="4520219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32D953F6-64D7-CA75-F114-49B8164A6B27}"/>
              </a:ext>
            </a:extLst>
          </p:cNvPr>
          <p:cNvPicPr>
            <a:picLocks noChangeAspect="1"/>
          </p:cNvPicPr>
          <p:nvPr/>
        </p:nvPicPr>
        <p:blipFill>
          <a:blip r:embed="rId2"/>
          <a:stretch>
            <a:fillRect/>
          </a:stretch>
        </p:blipFill>
        <p:spPr>
          <a:xfrm>
            <a:off x="5896208" y="2156532"/>
            <a:ext cx="5886450" cy="1304925"/>
          </a:xfrm>
          <a:prstGeom prst="rect">
            <a:avLst/>
          </a:prstGeom>
        </p:spPr>
      </p:pic>
      <p:pic>
        <p:nvPicPr>
          <p:cNvPr id="7" name="Imagen 6">
            <a:extLst>
              <a:ext uri="{FF2B5EF4-FFF2-40B4-BE49-F238E27FC236}">
                <a16:creationId xmlns:a16="http://schemas.microsoft.com/office/drawing/2014/main" id="{A40A4D1A-9606-3B82-A97B-E34759533651}"/>
              </a:ext>
            </a:extLst>
          </p:cNvPr>
          <p:cNvPicPr>
            <a:picLocks noChangeAspect="1"/>
          </p:cNvPicPr>
          <p:nvPr/>
        </p:nvPicPr>
        <p:blipFill>
          <a:blip r:embed="rId3"/>
          <a:stretch>
            <a:fillRect/>
          </a:stretch>
        </p:blipFill>
        <p:spPr>
          <a:xfrm>
            <a:off x="636869" y="794457"/>
            <a:ext cx="6029325" cy="1362075"/>
          </a:xfrm>
          <a:prstGeom prst="rect">
            <a:avLst/>
          </a:prstGeom>
        </p:spPr>
      </p:pic>
      <p:sp>
        <p:nvSpPr>
          <p:cNvPr id="8" name="CuadroTexto 7">
            <a:extLst>
              <a:ext uri="{FF2B5EF4-FFF2-40B4-BE49-F238E27FC236}">
                <a16:creationId xmlns:a16="http://schemas.microsoft.com/office/drawing/2014/main" id="{482FC828-06E4-97EE-2EA9-63A0E4A1283B}"/>
              </a:ext>
            </a:extLst>
          </p:cNvPr>
          <p:cNvSpPr txBox="1"/>
          <p:nvPr/>
        </p:nvSpPr>
        <p:spPr>
          <a:xfrm>
            <a:off x="6909927" y="4569931"/>
            <a:ext cx="4079631" cy="1754326"/>
          </a:xfrm>
          <a:prstGeom prst="rect">
            <a:avLst/>
          </a:prstGeom>
          <a:noFill/>
        </p:spPr>
        <p:txBody>
          <a:bodyPr wrap="square" rtlCol="0">
            <a:spAutoFit/>
          </a:bodyPr>
          <a:lstStyle/>
          <a:p>
            <a:r>
              <a:rPr lang="es-MX" dirty="0"/>
              <a:t>Calculadora</a:t>
            </a:r>
          </a:p>
          <a:p>
            <a:r>
              <a:rPr lang="es-MX" dirty="0">
                <a:hlinkClick r:id="rId4"/>
              </a:rPr>
              <a:t>https://docs.google.com/spreadsheets/d/1Y1YF78Ld-jRCGuGg990VeUP0C3JZnUd7glTah1g-Ss8/edit#gid=0</a:t>
            </a:r>
            <a:endParaRPr lang="es-MX" dirty="0"/>
          </a:p>
          <a:p>
            <a:endParaRPr lang="es-MX" dirty="0"/>
          </a:p>
        </p:txBody>
      </p:sp>
      <p:sp>
        <p:nvSpPr>
          <p:cNvPr id="9" name="CuadroTexto 8">
            <a:extLst>
              <a:ext uri="{FF2B5EF4-FFF2-40B4-BE49-F238E27FC236}">
                <a16:creationId xmlns:a16="http://schemas.microsoft.com/office/drawing/2014/main" id="{01A910D6-81F2-60FF-31A3-AC97A185B61D}"/>
              </a:ext>
            </a:extLst>
          </p:cNvPr>
          <p:cNvSpPr txBox="1"/>
          <p:nvPr/>
        </p:nvSpPr>
        <p:spPr>
          <a:xfrm>
            <a:off x="739589" y="4015933"/>
            <a:ext cx="5002305" cy="2308324"/>
          </a:xfrm>
          <a:prstGeom prst="rect">
            <a:avLst/>
          </a:prstGeom>
          <a:noFill/>
        </p:spPr>
        <p:txBody>
          <a:bodyPr wrap="square" rtlCol="0">
            <a:spAutoFit/>
          </a:bodyPr>
          <a:lstStyle/>
          <a:p>
            <a:r>
              <a:rPr lang="es-MX" b="1" dirty="0">
                <a:effectLst/>
              </a:rPr>
              <a:t>Calculadora de tamaño de muestra</a:t>
            </a:r>
          </a:p>
          <a:p>
            <a:endParaRPr lang="es-MX" b="1" dirty="0">
              <a:effectLst/>
            </a:endParaRPr>
          </a:p>
          <a:p>
            <a:r>
              <a:rPr lang="es-MX" b="0" i="0" dirty="0">
                <a:solidFill>
                  <a:srgbClr val="1F1F1F"/>
                </a:solidFill>
                <a:effectLst/>
                <a:latin typeface="Source Sans Pro" panose="020B0503030403020204" pitchFamily="34" charset="0"/>
              </a:rPr>
              <a:t>Una </a:t>
            </a:r>
            <a:r>
              <a:rPr lang="es-MX" b="1" i="0" dirty="0">
                <a:solidFill>
                  <a:srgbClr val="1F1F1F"/>
                </a:solidFill>
                <a:effectLst/>
                <a:latin typeface="unset"/>
              </a:rPr>
              <a:t>calculadora de tamaño de muestras </a:t>
            </a:r>
            <a:r>
              <a:rPr lang="es-MX" b="0" i="0" dirty="0">
                <a:solidFill>
                  <a:srgbClr val="1F1F1F"/>
                </a:solidFill>
                <a:effectLst/>
                <a:latin typeface="Source Sans Pro" panose="020B0503030403020204" pitchFamily="34" charset="0"/>
              </a:rPr>
              <a:t>te indica cuántas personas necesitas para la encuesta (o cuántas cosas necesitas evaluar) para obtener resultados que representen a la población objetivo. </a:t>
            </a:r>
            <a:br>
              <a:rPr lang="es-MX" b="0" i="0" dirty="0">
                <a:solidFill>
                  <a:srgbClr val="1F1F1F"/>
                </a:solidFill>
                <a:effectLst/>
                <a:latin typeface="OpenSans"/>
              </a:rPr>
            </a:br>
            <a:endParaRPr lang="es-MX" dirty="0"/>
          </a:p>
        </p:txBody>
      </p:sp>
    </p:spTree>
    <p:extLst>
      <p:ext uri="{BB962C8B-B14F-4D97-AF65-F5344CB8AC3E}">
        <p14:creationId xmlns:p14="http://schemas.microsoft.com/office/powerpoint/2010/main" val="30854801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811735F4-6A1A-3AB1-929D-EA6619B3BF92}"/>
              </a:ext>
            </a:extLst>
          </p:cNvPr>
          <p:cNvSpPr>
            <a:spLocks noGrp="1"/>
          </p:cNvSpPr>
          <p:nvPr>
            <p:ph idx="1"/>
          </p:nvPr>
        </p:nvSpPr>
        <p:spPr>
          <a:xfrm>
            <a:off x="378759" y="291282"/>
            <a:ext cx="10977282" cy="6275435"/>
          </a:xfrm>
        </p:spPr>
        <p:txBody>
          <a:bodyPr>
            <a:normAutofit fontScale="62500" lnSpcReduction="20000"/>
          </a:bodyPr>
          <a:lstStyle/>
          <a:p>
            <a:pPr marL="0" indent="0" algn="l">
              <a:buNone/>
            </a:pPr>
            <a:r>
              <a:rPr lang="es-MX" b="0" i="0" dirty="0">
                <a:solidFill>
                  <a:srgbClr val="1F1F1F"/>
                </a:solidFill>
                <a:effectLst/>
                <a:latin typeface="var(--cds-font-family-source-sans-pro)"/>
              </a:rPr>
              <a:t>Veamos algunos términos con los que te encontrarás al utilizar una calculadora de tamaño de muestras:</a:t>
            </a:r>
          </a:p>
          <a:p>
            <a:pPr algn="l">
              <a:buFont typeface="Arial" panose="020B0604020202020204" pitchFamily="34" charset="0"/>
              <a:buChar char="•"/>
            </a:pPr>
            <a:r>
              <a:rPr lang="es-MX" b="1" i="0" dirty="0">
                <a:solidFill>
                  <a:srgbClr val="1F1F1F"/>
                </a:solidFill>
                <a:effectLst/>
                <a:latin typeface="unset"/>
              </a:rPr>
              <a:t>Nivel de confianza:</a:t>
            </a:r>
            <a:r>
              <a:rPr lang="es-MX" b="0" i="0" dirty="0">
                <a:solidFill>
                  <a:srgbClr val="1F1F1F"/>
                </a:solidFill>
                <a:effectLst/>
                <a:latin typeface="var(--cds-font-family-source-sans-pro)"/>
              </a:rPr>
              <a:t> El grado de probabilidad de que el tamaño de tu muestra refleje con precisión a la mayoría de la población.</a:t>
            </a:r>
          </a:p>
          <a:p>
            <a:pPr algn="l">
              <a:buFont typeface="Arial" panose="020B0604020202020204" pitchFamily="34" charset="0"/>
              <a:buChar char="•"/>
            </a:pPr>
            <a:r>
              <a:rPr lang="es-MX" b="1" i="0" dirty="0">
                <a:solidFill>
                  <a:srgbClr val="1F1F1F"/>
                </a:solidFill>
                <a:effectLst/>
                <a:latin typeface="unset"/>
              </a:rPr>
              <a:t>Margen de error:</a:t>
            </a:r>
            <a:r>
              <a:rPr lang="es-MX" b="0" i="0" dirty="0">
                <a:solidFill>
                  <a:srgbClr val="1F1F1F"/>
                </a:solidFill>
                <a:effectLst/>
                <a:latin typeface="var(--cds-font-family-source-sans-pro)"/>
              </a:rPr>
              <a:t> Cantidad máxima que se espera que los resultados de la muestra difieran de los de la población real.</a:t>
            </a:r>
          </a:p>
          <a:p>
            <a:pPr algn="l">
              <a:buFont typeface="Arial" panose="020B0604020202020204" pitchFamily="34" charset="0"/>
              <a:buChar char="•"/>
            </a:pPr>
            <a:r>
              <a:rPr lang="es-MX" b="1" i="0" dirty="0">
                <a:solidFill>
                  <a:srgbClr val="1F1F1F"/>
                </a:solidFill>
                <a:effectLst/>
                <a:latin typeface="unset"/>
              </a:rPr>
              <a:t>Población:</a:t>
            </a:r>
            <a:r>
              <a:rPr lang="es-MX" b="0" i="0" dirty="0">
                <a:solidFill>
                  <a:srgbClr val="1F1F1F"/>
                </a:solidFill>
                <a:effectLst/>
                <a:latin typeface="var(--cds-font-family-source-sans-pro)"/>
              </a:rPr>
              <a:t> Es el número total del cual deseas extraer tu muestra.</a:t>
            </a:r>
          </a:p>
          <a:p>
            <a:pPr algn="l">
              <a:buFont typeface="Arial" panose="020B0604020202020204" pitchFamily="34" charset="0"/>
              <a:buChar char="•"/>
            </a:pPr>
            <a:r>
              <a:rPr lang="es-MX" b="1" i="0" dirty="0">
                <a:solidFill>
                  <a:srgbClr val="1F1F1F"/>
                </a:solidFill>
                <a:effectLst/>
                <a:latin typeface="unset"/>
              </a:rPr>
              <a:t>Muestra:</a:t>
            </a:r>
            <a:r>
              <a:rPr lang="es-MX" b="0" i="0" dirty="0">
                <a:solidFill>
                  <a:srgbClr val="1F1F1F"/>
                </a:solidFill>
                <a:effectLst/>
                <a:latin typeface="var(--cds-font-family-source-sans-pro)"/>
              </a:rPr>
              <a:t> Es una parte representativa de la población.</a:t>
            </a:r>
          </a:p>
          <a:p>
            <a:pPr algn="l">
              <a:buFont typeface="Arial" panose="020B0604020202020204" pitchFamily="34" charset="0"/>
              <a:buChar char="•"/>
            </a:pPr>
            <a:r>
              <a:rPr lang="es-MX" b="1" i="0" dirty="0">
                <a:solidFill>
                  <a:srgbClr val="1F1F1F"/>
                </a:solidFill>
                <a:effectLst/>
                <a:latin typeface="unset"/>
              </a:rPr>
              <a:t>Tasa de respuesta estimada</a:t>
            </a:r>
            <a:r>
              <a:rPr lang="es-MX" b="0" i="0" dirty="0">
                <a:solidFill>
                  <a:srgbClr val="1F1F1F"/>
                </a:solidFill>
                <a:effectLst/>
                <a:latin typeface="var(--cds-font-family-source-sans-pro)"/>
              </a:rPr>
              <a:t>: Si estás realizando una encuesta de personas, esta tasa representa qué porcentaje esperas que complete tu encuesta de las personas que recibieron la encuesta.</a:t>
            </a:r>
          </a:p>
          <a:p>
            <a:pPr marL="0" indent="0">
              <a:buNone/>
            </a:pPr>
            <a:endParaRPr lang="es-MX" dirty="0"/>
          </a:p>
          <a:p>
            <a:pPr marL="0" indent="0" algn="l">
              <a:buNone/>
            </a:pPr>
            <a:r>
              <a:rPr lang="es-MX" b="0" i="0" dirty="0">
                <a:solidFill>
                  <a:srgbClr val="1F1F1F"/>
                </a:solidFill>
                <a:effectLst/>
                <a:latin typeface="var(--cds-font-family-source-sans-pro)"/>
              </a:rPr>
              <a:t>Para usar una calculadora de tamaño de muestras, necesitas conocer el tamaño de la población, el nivel de confianza y el margen de error aceptable que se definió para poder ingresar esa información en la herramienta. Si cuentas con toda esa información, a continuación, podrás ver ejemplos sobre cómo funciona la calculadora de tamaño de muestras:</a:t>
            </a:r>
          </a:p>
          <a:p>
            <a:pPr algn="l">
              <a:buFont typeface="Arial" panose="020B0604020202020204" pitchFamily="34" charset="0"/>
              <a:buChar char="•"/>
            </a:pPr>
            <a:r>
              <a:rPr lang="es-MX" b="0" i="0" u="sng" dirty="0">
                <a:solidFill>
                  <a:srgbClr val="1F1F1F"/>
                </a:solidFill>
                <a:effectLst/>
                <a:latin typeface="var(--cds-font-family-source-sans-pro)"/>
                <a:hlinkClick r:id="rId2"/>
              </a:rPr>
              <a:t>Calculadora de tamaño de muestras de surveymonkey.com</a:t>
            </a:r>
            <a:endParaRPr lang="es-MX" b="0" i="0" dirty="0">
              <a:solidFill>
                <a:srgbClr val="1F1F1F"/>
              </a:solidFill>
              <a:effectLst/>
              <a:latin typeface="var(--cds-font-family-source-sans-pro)"/>
            </a:endParaRPr>
          </a:p>
          <a:p>
            <a:pPr algn="l">
              <a:buFont typeface="Arial" panose="020B0604020202020204" pitchFamily="34" charset="0"/>
              <a:buChar char="•"/>
            </a:pPr>
            <a:r>
              <a:rPr lang="es-MX" b="0" i="0" u="sng" dirty="0">
                <a:solidFill>
                  <a:srgbClr val="1F1F1F"/>
                </a:solidFill>
                <a:effectLst/>
                <a:latin typeface="var(--cds-font-family-source-sans-pro)"/>
                <a:hlinkClick r:id="rId3"/>
              </a:rPr>
              <a:t>Calculadora de tamaño de muestras de raosoft.com</a:t>
            </a:r>
            <a:endParaRPr lang="es-MX" b="0" i="0" dirty="0">
              <a:solidFill>
                <a:srgbClr val="1F1F1F"/>
              </a:solidFill>
              <a:effectLst/>
              <a:latin typeface="var(--cds-font-family-source-sans-pro)"/>
            </a:endParaRPr>
          </a:p>
          <a:p>
            <a:pPr marL="0" indent="0">
              <a:buNone/>
            </a:pPr>
            <a:r>
              <a:rPr lang="es-MX" b="0" i="0" dirty="0">
                <a:solidFill>
                  <a:srgbClr val="1F1F1F"/>
                </a:solidFill>
                <a:effectLst/>
                <a:latin typeface="Source Sans Pro" panose="020B0503030403020204" pitchFamily="34" charset="0"/>
              </a:rPr>
              <a:t>Después de que hayas cargado la información en alguna de estas </a:t>
            </a:r>
          </a:p>
          <a:p>
            <a:pPr marL="0" indent="0">
              <a:buNone/>
            </a:pPr>
            <a:r>
              <a:rPr lang="es-MX" b="0" i="0" dirty="0">
                <a:solidFill>
                  <a:srgbClr val="1F1F1F"/>
                </a:solidFill>
                <a:effectLst/>
                <a:latin typeface="Source Sans Pro" panose="020B0503030403020204" pitchFamily="34" charset="0"/>
              </a:rPr>
              <a:t>calculadoras, aparecerá el tamaño de muestra sugerido. Recuerda que el tamaño de muestra calculado es el número </a:t>
            </a:r>
            <a:r>
              <a:rPr lang="es-MX" b="1" i="0" dirty="0">
                <a:solidFill>
                  <a:srgbClr val="1F1F1F"/>
                </a:solidFill>
                <a:effectLst/>
                <a:latin typeface="unset"/>
              </a:rPr>
              <a:t>mínimo </a:t>
            </a:r>
            <a:r>
              <a:rPr lang="es-MX" b="0" i="0" dirty="0">
                <a:solidFill>
                  <a:srgbClr val="1F1F1F"/>
                </a:solidFill>
                <a:effectLst/>
                <a:latin typeface="Source Sans Pro" panose="020B0503030403020204" pitchFamily="34" charset="0"/>
              </a:rPr>
              <a:t>que debes utilizar para alcanzar lo que cargaste como nivel de confianza y margen de error esperado. Si estás trabajando con una encuesta, también deberás pensar cuál es la tasa de respuesta estimada para definir cuántas encuestas necesitas enviar. Por ejemplo, si necesitas un tamaño de muestra de 100 personas y tu tasa de respuesta estimada es del 10%, necesitarás enviar tu encuesta a 1,000 personas para alcanzar las 100 respuestas que necesitas para tu análisis. </a:t>
            </a:r>
            <a:endParaRPr lang="es-MX" dirty="0"/>
          </a:p>
        </p:txBody>
      </p:sp>
    </p:spTree>
    <p:extLst>
      <p:ext uri="{BB962C8B-B14F-4D97-AF65-F5344CB8AC3E}">
        <p14:creationId xmlns:p14="http://schemas.microsoft.com/office/powerpoint/2010/main" val="29844818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ítulo 2">
            <a:extLst>
              <a:ext uri="{FF2B5EF4-FFF2-40B4-BE49-F238E27FC236}">
                <a16:creationId xmlns:a16="http://schemas.microsoft.com/office/drawing/2014/main" id="{E5500AD4-444C-3F61-26AF-FEA636DCB05E}"/>
              </a:ext>
            </a:extLst>
          </p:cNvPr>
          <p:cNvSpPr>
            <a:spLocks noGrp="1"/>
          </p:cNvSpPr>
          <p:nvPr>
            <p:ph type="subTitle" idx="1"/>
          </p:nvPr>
        </p:nvSpPr>
        <p:spPr>
          <a:xfrm>
            <a:off x="1295400" y="3575144"/>
            <a:ext cx="4231341" cy="1534738"/>
          </a:xfrm>
        </p:spPr>
        <p:txBody>
          <a:bodyPr>
            <a:normAutofit/>
          </a:bodyPr>
          <a:lstStyle/>
          <a:p>
            <a:r>
              <a:rPr lang="es-MX" sz="5400" b="1" dirty="0">
                <a:solidFill>
                  <a:srgbClr val="FF0000"/>
                </a:solidFill>
              </a:rPr>
              <a:t>SEMANA 1</a:t>
            </a:r>
          </a:p>
        </p:txBody>
      </p:sp>
    </p:spTree>
    <p:extLst>
      <p:ext uri="{BB962C8B-B14F-4D97-AF65-F5344CB8AC3E}">
        <p14:creationId xmlns:p14="http://schemas.microsoft.com/office/powerpoint/2010/main" val="880077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1CBE6D26-3631-F916-E30D-C603BE8A8330}"/>
              </a:ext>
            </a:extLst>
          </p:cNvPr>
          <p:cNvPicPr>
            <a:picLocks noChangeAspect="1"/>
          </p:cNvPicPr>
          <p:nvPr/>
        </p:nvPicPr>
        <p:blipFill>
          <a:blip r:embed="rId2"/>
          <a:stretch>
            <a:fillRect/>
          </a:stretch>
        </p:blipFill>
        <p:spPr>
          <a:xfrm>
            <a:off x="486615" y="615483"/>
            <a:ext cx="6162675" cy="1781175"/>
          </a:xfrm>
          <a:prstGeom prst="rect">
            <a:avLst/>
          </a:prstGeom>
        </p:spPr>
      </p:pic>
      <p:pic>
        <p:nvPicPr>
          <p:cNvPr id="7" name="Imagen 6">
            <a:extLst>
              <a:ext uri="{FF2B5EF4-FFF2-40B4-BE49-F238E27FC236}">
                <a16:creationId xmlns:a16="http://schemas.microsoft.com/office/drawing/2014/main" id="{541DCA9A-D762-83A8-D6C1-05AB09CDFB41}"/>
              </a:ext>
            </a:extLst>
          </p:cNvPr>
          <p:cNvPicPr>
            <a:picLocks noChangeAspect="1"/>
          </p:cNvPicPr>
          <p:nvPr/>
        </p:nvPicPr>
        <p:blipFill>
          <a:blip r:embed="rId3"/>
          <a:stretch>
            <a:fillRect/>
          </a:stretch>
        </p:blipFill>
        <p:spPr>
          <a:xfrm>
            <a:off x="5591175" y="2413468"/>
            <a:ext cx="6038850" cy="2047875"/>
          </a:xfrm>
          <a:prstGeom prst="rect">
            <a:avLst/>
          </a:prstGeom>
        </p:spPr>
      </p:pic>
      <p:sp>
        <p:nvSpPr>
          <p:cNvPr id="8" name="CuadroTexto 7">
            <a:extLst>
              <a:ext uri="{FF2B5EF4-FFF2-40B4-BE49-F238E27FC236}">
                <a16:creationId xmlns:a16="http://schemas.microsoft.com/office/drawing/2014/main" id="{9241E5A5-44E0-6D6C-1968-5BC69AB0E8F5}"/>
              </a:ext>
            </a:extLst>
          </p:cNvPr>
          <p:cNvSpPr txBox="1"/>
          <p:nvPr/>
        </p:nvSpPr>
        <p:spPr>
          <a:xfrm>
            <a:off x="4760259" y="4921624"/>
            <a:ext cx="6427694" cy="1477328"/>
          </a:xfrm>
          <a:prstGeom prst="rect">
            <a:avLst/>
          </a:prstGeom>
          <a:noFill/>
        </p:spPr>
        <p:txBody>
          <a:bodyPr wrap="square" rtlCol="0">
            <a:spAutoFit/>
          </a:bodyPr>
          <a:lstStyle/>
          <a:p>
            <a:r>
              <a:rPr lang="es-MX" dirty="0" err="1"/>
              <a:t>Margin</a:t>
            </a:r>
            <a:r>
              <a:rPr lang="es-MX" dirty="0"/>
              <a:t> </a:t>
            </a:r>
            <a:r>
              <a:rPr lang="es-MX" dirty="0" err="1"/>
              <a:t>of</a:t>
            </a:r>
            <a:r>
              <a:rPr lang="es-MX" dirty="0"/>
              <a:t> error </a:t>
            </a:r>
            <a:r>
              <a:rPr lang="es-MX" dirty="0" err="1"/>
              <a:t>calculator</a:t>
            </a:r>
            <a:endParaRPr lang="es-MX" dirty="0"/>
          </a:p>
          <a:p>
            <a:endParaRPr lang="es-MX" dirty="0"/>
          </a:p>
          <a:p>
            <a:r>
              <a:rPr lang="es-MX" dirty="0">
                <a:hlinkClick r:id="rId4"/>
              </a:rPr>
              <a:t>https://docs.google.com/spreadsheets/d/1gdhfyA3_vMnQ1cDaGSCshXd5ezLtVPfLhxc9STGq6B8/template/preview</a:t>
            </a:r>
            <a:endParaRPr lang="es-MX" dirty="0"/>
          </a:p>
          <a:p>
            <a:endParaRPr lang="es-MX" dirty="0"/>
          </a:p>
        </p:txBody>
      </p:sp>
      <p:sp>
        <p:nvSpPr>
          <p:cNvPr id="9" name="CuadroTexto 8">
            <a:extLst>
              <a:ext uri="{FF2B5EF4-FFF2-40B4-BE49-F238E27FC236}">
                <a16:creationId xmlns:a16="http://schemas.microsoft.com/office/drawing/2014/main" id="{A04BA9BB-6C17-C78D-8BEA-928BC5B9DB0D}"/>
              </a:ext>
            </a:extLst>
          </p:cNvPr>
          <p:cNvSpPr txBox="1"/>
          <p:nvPr/>
        </p:nvSpPr>
        <p:spPr>
          <a:xfrm>
            <a:off x="605118" y="3200400"/>
            <a:ext cx="3684494" cy="2862322"/>
          </a:xfrm>
          <a:prstGeom prst="rect">
            <a:avLst/>
          </a:prstGeom>
          <a:noFill/>
        </p:spPr>
        <p:txBody>
          <a:bodyPr wrap="square" rtlCol="0">
            <a:spAutoFit/>
          </a:bodyPr>
          <a:lstStyle/>
          <a:p>
            <a:r>
              <a:rPr lang="es-MX" b="1" i="0" dirty="0">
                <a:solidFill>
                  <a:srgbClr val="1F1F1F"/>
                </a:solidFill>
                <a:effectLst/>
                <a:latin typeface="unset"/>
              </a:rPr>
              <a:t>El margen de error </a:t>
            </a:r>
            <a:r>
              <a:rPr lang="es-MX" b="0" i="0" dirty="0">
                <a:solidFill>
                  <a:srgbClr val="1F1F1F"/>
                </a:solidFill>
                <a:effectLst/>
                <a:latin typeface="Source Sans Pro" panose="020B0503030403020204" pitchFamily="34" charset="0"/>
              </a:rPr>
              <a:t>es la cantidad máxima que se espera que los resultados de la muestra difieran de los de la población real. El margen de error, técnicamente, indica el rango de valores por debajo y sobre el resultado promedio de la muestra. Se espera que el resultado promedio de toda la población se ubique en ese rango. </a:t>
            </a:r>
            <a:endParaRPr lang="es-MX" dirty="0"/>
          </a:p>
        </p:txBody>
      </p:sp>
    </p:spTree>
    <p:extLst>
      <p:ext uri="{BB962C8B-B14F-4D97-AF65-F5344CB8AC3E}">
        <p14:creationId xmlns:p14="http://schemas.microsoft.com/office/powerpoint/2010/main" val="19381858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A2174966-E6F7-C107-694B-9C1AB66892DC}"/>
              </a:ext>
            </a:extLst>
          </p:cNvPr>
          <p:cNvSpPr>
            <a:spLocks noGrp="1"/>
          </p:cNvSpPr>
          <p:nvPr>
            <p:ph idx="1"/>
          </p:nvPr>
        </p:nvSpPr>
        <p:spPr>
          <a:xfrm>
            <a:off x="672353" y="510988"/>
            <a:ext cx="10681447" cy="5665975"/>
          </a:xfrm>
        </p:spPr>
        <p:txBody>
          <a:bodyPr>
            <a:normAutofit fontScale="77500" lnSpcReduction="20000"/>
          </a:bodyPr>
          <a:lstStyle/>
          <a:p>
            <a:pPr algn="l"/>
            <a:r>
              <a:rPr lang="es-MX" b="1" i="0" dirty="0">
                <a:solidFill>
                  <a:srgbClr val="1F1F1F"/>
                </a:solidFill>
                <a:effectLst/>
                <a:latin typeface="var(--cds-font-family-source-sans-pro)"/>
              </a:rPr>
              <a:t>Margen de error en el área de marketing</a:t>
            </a:r>
          </a:p>
          <a:p>
            <a:pPr algn="l"/>
            <a:r>
              <a:rPr lang="es-MX" b="0" i="0" dirty="0">
                <a:solidFill>
                  <a:srgbClr val="1F1F1F"/>
                </a:solidFill>
                <a:effectLst/>
                <a:latin typeface="var(--cds-font-family-source-sans-pro)"/>
              </a:rPr>
              <a:t>El margen de error también es importante en el área de marketing. Utilicemos las pruebas A/B como ejemplo. </a:t>
            </a:r>
            <a:r>
              <a:rPr lang="es-MX" b="1" i="0" dirty="0">
                <a:solidFill>
                  <a:srgbClr val="1F1F1F"/>
                </a:solidFill>
                <a:effectLst/>
                <a:latin typeface="unset"/>
              </a:rPr>
              <a:t>La prueba A/B </a:t>
            </a:r>
            <a:r>
              <a:rPr lang="es-MX" b="0" i="0" dirty="0">
                <a:solidFill>
                  <a:srgbClr val="1F1F1F"/>
                </a:solidFill>
                <a:effectLst/>
                <a:latin typeface="var(--cds-font-family-source-sans-pro)"/>
              </a:rPr>
              <a:t>(o prueba dividida) analiza dos variaciones de la misma página web para determinar qué página es más exitosa para atraer tráfico de usuarios y generar ingresos. El tráfico de usuarios que se monetiza se conoce como </a:t>
            </a:r>
            <a:r>
              <a:rPr lang="es-MX" b="1" i="0" dirty="0">
                <a:solidFill>
                  <a:srgbClr val="1F1F1F"/>
                </a:solidFill>
                <a:effectLst/>
                <a:latin typeface="unset"/>
              </a:rPr>
              <a:t>tasa de conversión</a:t>
            </a:r>
            <a:r>
              <a:rPr lang="es-MX" b="0" i="0" dirty="0">
                <a:solidFill>
                  <a:srgbClr val="1F1F1F"/>
                </a:solidFill>
                <a:effectLst/>
                <a:latin typeface="var(--cds-font-family-source-sans-pro)"/>
              </a:rPr>
              <a:t>. La prueba A/B permite a los profesionales del marketing probar los mensajes de correo electrónico, los anuncios y las páginas destino para encontrar los datos de lo que funciona y lo que no. Los profesionales del marketing utilizan el </a:t>
            </a:r>
            <a:r>
              <a:rPr lang="es-MX" b="1" i="0" dirty="0">
                <a:solidFill>
                  <a:srgbClr val="1F1F1F"/>
                </a:solidFill>
                <a:effectLst/>
                <a:latin typeface="unset"/>
              </a:rPr>
              <a:t>intervalo de confianza</a:t>
            </a:r>
            <a:r>
              <a:rPr lang="es-MX" b="0" i="0" dirty="0">
                <a:solidFill>
                  <a:srgbClr val="1F1F1F"/>
                </a:solidFill>
                <a:effectLst/>
                <a:latin typeface="var(--cds-font-family-source-sans-pro)"/>
              </a:rPr>
              <a:t> (determinado por la tasa de conversión y el margen de error) para interpretar los resultados. </a:t>
            </a:r>
          </a:p>
          <a:p>
            <a:pPr algn="l"/>
            <a:r>
              <a:rPr lang="es-MX" b="0" i="0" dirty="0">
                <a:solidFill>
                  <a:srgbClr val="1F1F1F"/>
                </a:solidFill>
                <a:effectLst/>
                <a:latin typeface="var(--cds-font-family-source-sans-pro)"/>
              </a:rPr>
              <a:t>Por ejemplo, vamos a suponer que realizas una prueba A/B para comparar la efectividad de dos asuntos de correo electrónico diferentes para tentar a las personas a abrir el mensaje. Descubres que el texto del asunto A: “Oferta especial solo para ti” tuvo un índice de apertura del 5% en comparación con el texto del asunto B: “No te pierdas esta oportunidad” que tuvo un 3%. </a:t>
            </a:r>
          </a:p>
          <a:p>
            <a:pPr algn="l"/>
            <a:r>
              <a:rPr lang="es-MX" b="0" i="0" dirty="0">
                <a:solidFill>
                  <a:srgbClr val="1F1F1F"/>
                </a:solidFill>
                <a:effectLst/>
                <a:latin typeface="var(--cds-font-family-source-sans-pro)"/>
              </a:rPr>
              <a:t>¿Eso significa que el texto del asunto A es mejor que el texto del asunto B? Depende de tu margen de error. Si el margen de error fue del 2%; entonces, el índice de apertura o el intervalo de confianza del texto del asunto A se encuentra entre el 3% y el 7%. Dado que la base inferior del intervalo se solapa con los resultados del texto del asunto B en un 3%, no se puede concluir que exista una diferencia estadísticamente significativa entre el texto del asunto A y el B. Es importante evaluar el margen de error al momento de sacar conclusiones basadas en los resultados de la prueba. </a:t>
            </a:r>
          </a:p>
          <a:p>
            <a:endParaRPr lang="es-MX" dirty="0"/>
          </a:p>
        </p:txBody>
      </p:sp>
    </p:spTree>
    <p:extLst>
      <p:ext uri="{BB962C8B-B14F-4D97-AF65-F5344CB8AC3E}">
        <p14:creationId xmlns:p14="http://schemas.microsoft.com/office/powerpoint/2010/main" val="26574062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E649B705-4914-FCF5-E811-54954F00E484}"/>
              </a:ext>
            </a:extLst>
          </p:cNvPr>
          <p:cNvSpPr>
            <a:spLocks noGrp="1"/>
          </p:cNvSpPr>
          <p:nvPr>
            <p:ph idx="1"/>
          </p:nvPr>
        </p:nvSpPr>
        <p:spPr>
          <a:xfrm>
            <a:off x="838200" y="981635"/>
            <a:ext cx="10515600" cy="5195328"/>
          </a:xfrm>
        </p:spPr>
        <p:txBody>
          <a:bodyPr/>
          <a:lstStyle/>
          <a:p>
            <a:pPr marL="0" indent="0" algn="just">
              <a:buNone/>
            </a:pPr>
            <a:r>
              <a:rPr lang="es-MX" b="1" i="0" dirty="0">
                <a:solidFill>
                  <a:schemeClr val="accent5">
                    <a:lumMod val="75000"/>
                  </a:schemeClr>
                </a:solidFill>
                <a:effectLst/>
                <a:latin typeface="var(--cds-font-family-source-sans-pro)"/>
              </a:rPr>
              <a:t>Conclusión clave</a:t>
            </a:r>
          </a:p>
          <a:p>
            <a:pPr algn="just"/>
            <a:r>
              <a:rPr lang="es-MX" b="0" i="0" dirty="0">
                <a:solidFill>
                  <a:srgbClr val="1F1F1F"/>
                </a:solidFill>
                <a:effectLst/>
                <a:latin typeface="var(--cds-font-family-source-sans-pro)"/>
              </a:rPr>
              <a:t>El margen de error se utiliza para determinar qué tan cerca se encuentran los resultados de tu muestra con los resultados que hubieras obtenido si hubieras consultado a toda la población. El margen de error te ayuda a entender e interpretar los resultados de la encuesta o de la prueba en la vida real.  Calcular el margen de error es particularmente útil al momento que te entregan los datos para analizar. Luego de usar la calculadora para calcular el margen de error, conocerás cuánto pueden diferir los resultados de la muestra de los resultados de la población completa. </a:t>
            </a:r>
          </a:p>
          <a:p>
            <a:pPr algn="just"/>
            <a:endParaRPr lang="es-MX" dirty="0"/>
          </a:p>
        </p:txBody>
      </p:sp>
    </p:spTree>
    <p:extLst>
      <p:ext uri="{BB962C8B-B14F-4D97-AF65-F5344CB8AC3E}">
        <p14:creationId xmlns:p14="http://schemas.microsoft.com/office/powerpoint/2010/main" val="6262676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D7071F4-EC20-FD61-A658-AB3A1DC23639}"/>
              </a:ext>
            </a:extLst>
          </p:cNvPr>
          <p:cNvSpPr>
            <a:spLocks noGrp="1"/>
          </p:cNvSpPr>
          <p:nvPr>
            <p:ph type="title"/>
          </p:nvPr>
        </p:nvSpPr>
        <p:spPr>
          <a:xfrm>
            <a:off x="3191436" y="2435972"/>
            <a:ext cx="4957482" cy="1705721"/>
          </a:xfrm>
        </p:spPr>
        <p:txBody>
          <a:bodyPr>
            <a:normAutofit/>
          </a:bodyPr>
          <a:lstStyle/>
          <a:p>
            <a:r>
              <a:rPr lang="es-MX" sz="6600" dirty="0">
                <a:solidFill>
                  <a:srgbClr val="FF0000"/>
                </a:solidFill>
              </a:rPr>
              <a:t>SEMANA 2</a:t>
            </a:r>
          </a:p>
        </p:txBody>
      </p:sp>
    </p:spTree>
    <p:extLst>
      <p:ext uri="{BB962C8B-B14F-4D97-AF65-F5344CB8AC3E}">
        <p14:creationId xmlns:p14="http://schemas.microsoft.com/office/powerpoint/2010/main" val="22704468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CA0FB790-50B5-F806-2C44-5C2C0E0FB1D4}"/>
              </a:ext>
            </a:extLst>
          </p:cNvPr>
          <p:cNvPicPr>
            <a:picLocks noChangeAspect="1"/>
          </p:cNvPicPr>
          <p:nvPr/>
        </p:nvPicPr>
        <p:blipFill>
          <a:blip r:embed="rId2"/>
          <a:stretch>
            <a:fillRect/>
          </a:stretch>
        </p:blipFill>
        <p:spPr>
          <a:xfrm>
            <a:off x="644842" y="509368"/>
            <a:ext cx="5781675" cy="381000"/>
          </a:xfrm>
          <a:prstGeom prst="rect">
            <a:avLst/>
          </a:prstGeom>
        </p:spPr>
      </p:pic>
      <p:pic>
        <p:nvPicPr>
          <p:cNvPr id="7" name="Imagen 6">
            <a:extLst>
              <a:ext uri="{FF2B5EF4-FFF2-40B4-BE49-F238E27FC236}">
                <a16:creationId xmlns:a16="http://schemas.microsoft.com/office/drawing/2014/main" id="{866996DA-8EB0-538B-892F-3E47E30A5C89}"/>
              </a:ext>
            </a:extLst>
          </p:cNvPr>
          <p:cNvPicPr>
            <a:picLocks noChangeAspect="1"/>
          </p:cNvPicPr>
          <p:nvPr/>
        </p:nvPicPr>
        <p:blipFill>
          <a:blip r:embed="rId3"/>
          <a:stretch>
            <a:fillRect/>
          </a:stretch>
        </p:blipFill>
        <p:spPr>
          <a:xfrm>
            <a:off x="654367" y="1447654"/>
            <a:ext cx="5772150" cy="1543050"/>
          </a:xfrm>
          <a:prstGeom prst="rect">
            <a:avLst/>
          </a:prstGeom>
        </p:spPr>
      </p:pic>
      <p:pic>
        <p:nvPicPr>
          <p:cNvPr id="9" name="Imagen 8">
            <a:extLst>
              <a:ext uri="{FF2B5EF4-FFF2-40B4-BE49-F238E27FC236}">
                <a16:creationId xmlns:a16="http://schemas.microsoft.com/office/drawing/2014/main" id="{AA4D762D-4321-24FA-38B3-67A33A9A8852}"/>
              </a:ext>
            </a:extLst>
          </p:cNvPr>
          <p:cNvPicPr>
            <a:picLocks noChangeAspect="1"/>
          </p:cNvPicPr>
          <p:nvPr/>
        </p:nvPicPr>
        <p:blipFill>
          <a:blip r:embed="rId4"/>
          <a:stretch>
            <a:fillRect/>
          </a:stretch>
        </p:blipFill>
        <p:spPr>
          <a:xfrm>
            <a:off x="654367" y="3717534"/>
            <a:ext cx="6200775" cy="1504950"/>
          </a:xfrm>
          <a:prstGeom prst="rect">
            <a:avLst/>
          </a:prstGeom>
        </p:spPr>
      </p:pic>
    </p:spTree>
    <p:extLst>
      <p:ext uri="{BB962C8B-B14F-4D97-AF65-F5344CB8AC3E}">
        <p14:creationId xmlns:p14="http://schemas.microsoft.com/office/powerpoint/2010/main" val="30940143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B6D9CF57-0757-4373-8D9A-854AAB2917C2}"/>
              </a:ext>
            </a:extLst>
          </p:cNvPr>
          <p:cNvPicPr>
            <a:picLocks noChangeAspect="1"/>
          </p:cNvPicPr>
          <p:nvPr/>
        </p:nvPicPr>
        <p:blipFill>
          <a:blip r:embed="rId2"/>
          <a:stretch>
            <a:fillRect/>
          </a:stretch>
        </p:blipFill>
        <p:spPr>
          <a:xfrm>
            <a:off x="602200" y="552969"/>
            <a:ext cx="5838825" cy="1514475"/>
          </a:xfrm>
          <a:prstGeom prst="rect">
            <a:avLst/>
          </a:prstGeom>
        </p:spPr>
      </p:pic>
      <p:pic>
        <p:nvPicPr>
          <p:cNvPr id="9" name="Imagen 8">
            <a:extLst>
              <a:ext uri="{FF2B5EF4-FFF2-40B4-BE49-F238E27FC236}">
                <a16:creationId xmlns:a16="http://schemas.microsoft.com/office/drawing/2014/main" id="{CFA519D8-264C-579A-92A7-E83400971286}"/>
              </a:ext>
            </a:extLst>
          </p:cNvPr>
          <p:cNvPicPr>
            <a:picLocks noChangeAspect="1"/>
          </p:cNvPicPr>
          <p:nvPr/>
        </p:nvPicPr>
        <p:blipFill>
          <a:blip r:embed="rId3"/>
          <a:stretch>
            <a:fillRect/>
          </a:stretch>
        </p:blipFill>
        <p:spPr>
          <a:xfrm>
            <a:off x="5377116" y="2366746"/>
            <a:ext cx="5905500" cy="1409700"/>
          </a:xfrm>
          <a:prstGeom prst="rect">
            <a:avLst/>
          </a:prstGeom>
        </p:spPr>
      </p:pic>
      <p:pic>
        <p:nvPicPr>
          <p:cNvPr id="11" name="Imagen 10">
            <a:extLst>
              <a:ext uri="{FF2B5EF4-FFF2-40B4-BE49-F238E27FC236}">
                <a16:creationId xmlns:a16="http://schemas.microsoft.com/office/drawing/2014/main" id="{FA37E926-C944-727D-555B-B7D5EADAEC30}"/>
              </a:ext>
            </a:extLst>
          </p:cNvPr>
          <p:cNvPicPr>
            <a:picLocks noChangeAspect="1"/>
          </p:cNvPicPr>
          <p:nvPr/>
        </p:nvPicPr>
        <p:blipFill>
          <a:blip r:embed="rId4"/>
          <a:stretch>
            <a:fillRect/>
          </a:stretch>
        </p:blipFill>
        <p:spPr>
          <a:xfrm>
            <a:off x="1038048" y="4224190"/>
            <a:ext cx="6953178" cy="1177804"/>
          </a:xfrm>
          <a:prstGeom prst="rect">
            <a:avLst/>
          </a:prstGeom>
        </p:spPr>
      </p:pic>
    </p:spTree>
    <p:extLst>
      <p:ext uri="{BB962C8B-B14F-4D97-AF65-F5344CB8AC3E}">
        <p14:creationId xmlns:p14="http://schemas.microsoft.com/office/powerpoint/2010/main" val="42425395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26EF458A-459C-6F9C-54A6-ACA5B36D800B}"/>
              </a:ext>
            </a:extLst>
          </p:cNvPr>
          <p:cNvSpPr>
            <a:spLocks noGrp="1"/>
          </p:cNvSpPr>
          <p:nvPr>
            <p:ph idx="1"/>
          </p:nvPr>
        </p:nvSpPr>
        <p:spPr>
          <a:xfrm>
            <a:off x="649941" y="561602"/>
            <a:ext cx="10349754" cy="890681"/>
          </a:xfrm>
        </p:spPr>
        <p:txBody>
          <a:bodyPr/>
          <a:lstStyle/>
          <a:p>
            <a:pPr marL="0" indent="0">
              <a:buNone/>
            </a:pPr>
            <a:r>
              <a:rPr lang="es-MX" b="0" i="0" dirty="0">
                <a:solidFill>
                  <a:srgbClr val="1F1F1F"/>
                </a:solidFill>
                <a:effectLst/>
                <a:latin typeface="Source Sans Pro" panose="020B0503030403020204" pitchFamily="34" charset="0"/>
              </a:rPr>
              <a:t>los </a:t>
            </a:r>
            <a:r>
              <a:rPr lang="es-MX" b="1" i="0" dirty="0">
                <a:solidFill>
                  <a:srgbClr val="1F1F1F"/>
                </a:solidFill>
                <a:effectLst/>
                <a:latin typeface="unset"/>
              </a:rPr>
              <a:t>datos sucios</a:t>
            </a:r>
            <a:r>
              <a:rPr lang="es-MX" b="0" i="0" dirty="0">
                <a:solidFill>
                  <a:srgbClr val="1F1F1F"/>
                </a:solidFill>
                <a:effectLst/>
                <a:latin typeface="Source Sans Pro" panose="020B0503030403020204" pitchFamily="34" charset="0"/>
              </a:rPr>
              <a:t> son datos incompletos, incorrectos o irrelevantes respecto del problema que intentas resolver.  </a:t>
            </a:r>
            <a:endParaRPr lang="es-MX" dirty="0"/>
          </a:p>
        </p:txBody>
      </p:sp>
      <p:pic>
        <p:nvPicPr>
          <p:cNvPr id="1026" name="Picture 2" descr="Icons of the 6 types of dirty data: duplicate, outdated, incomplete, incorrect and inconsistent data">
            <a:extLst>
              <a:ext uri="{FF2B5EF4-FFF2-40B4-BE49-F238E27FC236}">
                <a16:creationId xmlns:a16="http://schemas.microsoft.com/office/drawing/2014/main" id="{15D47ADD-5C2A-A2E9-0496-7121BFE45C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8959" y="1552768"/>
            <a:ext cx="8171717" cy="52067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087032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D9AF3AAF-A9BE-5472-68CD-5C893CFD17D4}"/>
              </a:ext>
            </a:extLst>
          </p:cNvPr>
          <p:cNvPicPr>
            <a:picLocks noChangeAspect="1"/>
          </p:cNvPicPr>
          <p:nvPr/>
        </p:nvPicPr>
        <p:blipFill>
          <a:blip r:embed="rId2"/>
          <a:stretch>
            <a:fillRect/>
          </a:stretch>
        </p:blipFill>
        <p:spPr>
          <a:xfrm>
            <a:off x="1037899" y="225083"/>
            <a:ext cx="9470667" cy="4264156"/>
          </a:xfrm>
          <a:prstGeom prst="rect">
            <a:avLst/>
          </a:prstGeom>
        </p:spPr>
      </p:pic>
      <p:pic>
        <p:nvPicPr>
          <p:cNvPr id="7" name="Imagen 6">
            <a:extLst>
              <a:ext uri="{FF2B5EF4-FFF2-40B4-BE49-F238E27FC236}">
                <a16:creationId xmlns:a16="http://schemas.microsoft.com/office/drawing/2014/main" id="{AE0922F3-E758-A9AA-2FF9-3B0FF6401934}"/>
              </a:ext>
            </a:extLst>
          </p:cNvPr>
          <p:cNvPicPr>
            <a:picLocks noChangeAspect="1"/>
          </p:cNvPicPr>
          <p:nvPr/>
        </p:nvPicPr>
        <p:blipFill>
          <a:blip r:embed="rId3"/>
          <a:stretch>
            <a:fillRect/>
          </a:stretch>
        </p:blipFill>
        <p:spPr>
          <a:xfrm>
            <a:off x="1021246" y="4601781"/>
            <a:ext cx="9487320" cy="1883426"/>
          </a:xfrm>
          <a:prstGeom prst="rect">
            <a:avLst/>
          </a:prstGeom>
        </p:spPr>
      </p:pic>
    </p:spTree>
    <p:extLst>
      <p:ext uri="{BB962C8B-B14F-4D97-AF65-F5344CB8AC3E}">
        <p14:creationId xmlns:p14="http://schemas.microsoft.com/office/powerpoint/2010/main" val="10445066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17C2E504-7E3D-81D0-0344-20BFC850A638}"/>
              </a:ext>
            </a:extLst>
          </p:cNvPr>
          <p:cNvPicPr>
            <a:picLocks noChangeAspect="1"/>
          </p:cNvPicPr>
          <p:nvPr/>
        </p:nvPicPr>
        <p:blipFill>
          <a:blip r:embed="rId2"/>
          <a:stretch>
            <a:fillRect/>
          </a:stretch>
        </p:blipFill>
        <p:spPr>
          <a:xfrm>
            <a:off x="1385971" y="0"/>
            <a:ext cx="9420057" cy="4351337"/>
          </a:xfrm>
          <a:prstGeom prst="rect">
            <a:avLst/>
          </a:prstGeom>
        </p:spPr>
      </p:pic>
      <p:sp>
        <p:nvSpPr>
          <p:cNvPr id="7" name="CuadroTexto 6">
            <a:extLst>
              <a:ext uri="{FF2B5EF4-FFF2-40B4-BE49-F238E27FC236}">
                <a16:creationId xmlns:a16="http://schemas.microsoft.com/office/drawing/2014/main" id="{33EC3272-1859-9EA0-FEB2-1387D0D6D39C}"/>
              </a:ext>
            </a:extLst>
          </p:cNvPr>
          <p:cNvSpPr txBox="1"/>
          <p:nvPr/>
        </p:nvSpPr>
        <p:spPr>
          <a:xfrm>
            <a:off x="645458" y="4620277"/>
            <a:ext cx="11335871" cy="1923604"/>
          </a:xfrm>
          <a:prstGeom prst="rect">
            <a:avLst/>
          </a:prstGeom>
          <a:noFill/>
        </p:spPr>
        <p:txBody>
          <a:bodyPr wrap="square" rtlCol="0">
            <a:spAutoFit/>
          </a:bodyPr>
          <a:lstStyle/>
          <a:p>
            <a:pPr algn="l"/>
            <a:r>
              <a:rPr lang="es-MX" sz="1700" b="1" i="0" dirty="0">
                <a:solidFill>
                  <a:srgbClr val="1F1F1F"/>
                </a:solidFill>
                <a:effectLst/>
                <a:latin typeface="var(--cds-font-family-source-sans-pro)"/>
              </a:rPr>
              <a:t>Impacto empresarial de los datos sucios</a:t>
            </a:r>
          </a:p>
          <a:p>
            <a:pPr algn="l"/>
            <a:endParaRPr lang="es-MX" sz="1700" b="1" i="0" dirty="0">
              <a:solidFill>
                <a:srgbClr val="1F1F1F"/>
              </a:solidFill>
              <a:effectLst/>
              <a:latin typeface="var(--cds-font-family-source-sans-pro)"/>
            </a:endParaRPr>
          </a:p>
          <a:p>
            <a:pPr algn="l">
              <a:buFont typeface="Arial" panose="020B0604020202020204" pitchFamily="34" charset="0"/>
              <a:buChar char="•"/>
            </a:pPr>
            <a:r>
              <a:rPr lang="es-MX" sz="1700" b="1" i="0" dirty="0">
                <a:solidFill>
                  <a:srgbClr val="1F1F1F"/>
                </a:solidFill>
                <a:effectLst/>
                <a:latin typeface="unset"/>
              </a:rPr>
              <a:t>Bancos:</a:t>
            </a:r>
            <a:r>
              <a:rPr lang="es-MX" sz="1700" b="0" i="0" dirty="0">
                <a:solidFill>
                  <a:srgbClr val="1F1F1F"/>
                </a:solidFill>
                <a:effectLst/>
                <a:latin typeface="var(--cds-font-family-source-sans-pro)"/>
              </a:rPr>
              <a:t> Las inexactitudes cuestan a las empresas entre un 15% y un 25% de sus ingresos (</a:t>
            </a:r>
            <a:r>
              <a:rPr lang="es-MX" sz="1700" b="0" i="0" u="sng" dirty="0">
                <a:solidFill>
                  <a:srgbClr val="1F1F1F"/>
                </a:solidFill>
                <a:effectLst/>
                <a:latin typeface="var(--cds-font-family-source-sans-pro)"/>
                <a:hlinkClick r:id="rId3"/>
              </a:rPr>
              <a:t>fuente</a:t>
            </a:r>
            <a:r>
              <a:rPr lang="es-MX" sz="1700" b="0" i="0" dirty="0">
                <a:solidFill>
                  <a:srgbClr val="1F1F1F"/>
                </a:solidFill>
                <a:effectLst/>
                <a:latin typeface="var(--cds-font-family-source-sans-pro)"/>
              </a:rPr>
              <a:t>). </a:t>
            </a:r>
          </a:p>
          <a:p>
            <a:pPr algn="l">
              <a:buFont typeface="Arial" panose="020B0604020202020204" pitchFamily="34" charset="0"/>
              <a:buChar char="•"/>
            </a:pPr>
            <a:r>
              <a:rPr lang="es-MX" sz="1700" b="1" i="0" dirty="0">
                <a:solidFill>
                  <a:srgbClr val="1F1F1F"/>
                </a:solidFill>
                <a:effectLst/>
                <a:latin typeface="unset"/>
              </a:rPr>
              <a:t>Comercio electrónico: </a:t>
            </a:r>
            <a:r>
              <a:rPr lang="es-MX" sz="1700" b="0" i="0" dirty="0">
                <a:solidFill>
                  <a:srgbClr val="1F1F1F"/>
                </a:solidFill>
                <a:effectLst/>
                <a:latin typeface="var(--cds-font-family-source-sans-pro)"/>
              </a:rPr>
              <a:t>Hasta el 25% de las bases de datos B2B (compartidas entre empresas) contienen inexactitudes (</a:t>
            </a:r>
            <a:r>
              <a:rPr lang="es-MX" sz="1700" b="0" i="0" u="sng" dirty="0">
                <a:solidFill>
                  <a:srgbClr val="1F1F1F"/>
                </a:solidFill>
                <a:effectLst/>
                <a:latin typeface="var(--cds-font-family-source-sans-pro)"/>
                <a:hlinkClick r:id="rId4"/>
              </a:rPr>
              <a:t>fuente</a:t>
            </a:r>
            <a:r>
              <a:rPr lang="es-MX" sz="1700" b="0" i="0" dirty="0">
                <a:solidFill>
                  <a:srgbClr val="1F1F1F"/>
                </a:solidFill>
                <a:effectLst/>
                <a:latin typeface="var(--cds-font-family-source-sans-pro)"/>
              </a:rPr>
              <a:t>).</a:t>
            </a:r>
          </a:p>
          <a:p>
            <a:pPr algn="l">
              <a:buFont typeface="Arial" panose="020B0604020202020204" pitchFamily="34" charset="0"/>
              <a:buChar char="•"/>
            </a:pPr>
            <a:r>
              <a:rPr lang="es-MX" sz="1700" b="1" i="0" dirty="0">
                <a:solidFill>
                  <a:srgbClr val="1F1F1F"/>
                </a:solidFill>
                <a:effectLst/>
                <a:latin typeface="unset"/>
              </a:rPr>
              <a:t>Marketing y ventas:</a:t>
            </a:r>
            <a:r>
              <a:rPr lang="es-MX" sz="1700" b="0" i="0" dirty="0">
                <a:solidFill>
                  <a:srgbClr val="1F1F1F"/>
                </a:solidFill>
                <a:effectLst/>
                <a:latin typeface="var(--cds-font-family-source-sans-pro)"/>
              </a:rPr>
              <a:t> 8 de cada 10 empresas manifestaron que los datos sucios dificultan las campañas de ventas (</a:t>
            </a:r>
            <a:r>
              <a:rPr lang="es-MX" sz="1700" b="0" i="0" u="sng" dirty="0">
                <a:solidFill>
                  <a:srgbClr val="1F1F1F"/>
                </a:solidFill>
                <a:effectLst/>
                <a:latin typeface="var(--cds-font-family-source-sans-pro)"/>
                <a:hlinkClick r:id="rId5"/>
              </a:rPr>
              <a:t>fuente</a:t>
            </a:r>
            <a:r>
              <a:rPr lang="es-MX" sz="1700" b="0" i="0" dirty="0">
                <a:solidFill>
                  <a:srgbClr val="1F1F1F"/>
                </a:solidFill>
                <a:effectLst/>
                <a:latin typeface="var(--cds-font-family-source-sans-pro)"/>
              </a:rPr>
              <a:t>). </a:t>
            </a:r>
          </a:p>
          <a:p>
            <a:pPr algn="l">
              <a:buFont typeface="Arial" panose="020B0604020202020204" pitchFamily="34" charset="0"/>
              <a:buChar char="•"/>
            </a:pPr>
            <a:r>
              <a:rPr lang="es-MX" sz="1700" b="1" i="0" dirty="0">
                <a:solidFill>
                  <a:srgbClr val="1F1F1F"/>
                </a:solidFill>
                <a:effectLst/>
                <a:latin typeface="unset"/>
              </a:rPr>
              <a:t>Cuidado de la salud:</a:t>
            </a:r>
            <a:r>
              <a:rPr lang="es-MX" sz="1700" b="0" i="0" dirty="0">
                <a:solidFill>
                  <a:srgbClr val="1F1F1F"/>
                </a:solidFill>
                <a:effectLst/>
                <a:latin typeface="var(--cds-font-family-source-sans-pro)"/>
              </a:rPr>
              <a:t> Los registros duplicados pueden representar el 10% e incluso hasta el 20% de los registros médicos electrónicos de un hospital (</a:t>
            </a:r>
            <a:r>
              <a:rPr lang="es-MX" sz="1700" b="0" i="0" u="sng" dirty="0">
                <a:solidFill>
                  <a:srgbClr val="1F1F1F"/>
                </a:solidFill>
                <a:effectLst/>
                <a:latin typeface="var(--cds-font-family-source-sans-pro)"/>
                <a:hlinkClick r:id="rId6"/>
              </a:rPr>
              <a:t>fuente</a:t>
            </a:r>
            <a:r>
              <a:rPr lang="es-MX" sz="1700" b="0" i="0" dirty="0">
                <a:solidFill>
                  <a:srgbClr val="1F1F1F"/>
                </a:solidFill>
                <a:effectLst/>
                <a:latin typeface="var(--cds-font-family-source-sans-pro)"/>
              </a:rPr>
              <a:t>).</a:t>
            </a:r>
          </a:p>
        </p:txBody>
      </p:sp>
    </p:spTree>
    <p:extLst>
      <p:ext uri="{BB962C8B-B14F-4D97-AF65-F5344CB8AC3E}">
        <p14:creationId xmlns:p14="http://schemas.microsoft.com/office/powerpoint/2010/main" val="16848747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0CF41540-0216-516B-900A-29402E0C7591}"/>
              </a:ext>
            </a:extLst>
          </p:cNvPr>
          <p:cNvPicPr>
            <a:picLocks noChangeAspect="1"/>
          </p:cNvPicPr>
          <p:nvPr/>
        </p:nvPicPr>
        <p:blipFill>
          <a:blip r:embed="rId2"/>
          <a:stretch>
            <a:fillRect/>
          </a:stretch>
        </p:blipFill>
        <p:spPr>
          <a:xfrm>
            <a:off x="625568" y="423022"/>
            <a:ext cx="5857875" cy="1466850"/>
          </a:xfrm>
          <a:prstGeom prst="rect">
            <a:avLst/>
          </a:prstGeom>
        </p:spPr>
      </p:pic>
      <p:pic>
        <p:nvPicPr>
          <p:cNvPr id="7" name="Imagen 6">
            <a:extLst>
              <a:ext uri="{FF2B5EF4-FFF2-40B4-BE49-F238E27FC236}">
                <a16:creationId xmlns:a16="http://schemas.microsoft.com/office/drawing/2014/main" id="{9C81C46D-3870-3CA1-6A38-585625D99E39}"/>
              </a:ext>
            </a:extLst>
          </p:cNvPr>
          <p:cNvPicPr>
            <a:picLocks noChangeAspect="1"/>
          </p:cNvPicPr>
          <p:nvPr/>
        </p:nvPicPr>
        <p:blipFill>
          <a:blip r:embed="rId3"/>
          <a:stretch>
            <a:fillRect/>
          </a:stretch>
        </p:blipFill>
        <p:spPr>
          <a:xfrm>
            <a:off x="1308222" y="2333038"/>
            <a:ext cx="8960550" cy="4264709"/>
          </a:xfrm>
          <a:prstGeom prst="rect">
            <a:avLst/>
          </a:prstGeom>
        </p:spPr>
      </p:pic>
    </p:spTree>
    <p:extLst>
      <p:ext uri="{BB962C8B-B14F-4D97-AF65-F5344CB8AC3E}">
        <p14:creationId xmlns:p14="http://schemas.microsoft.com/office/powerpoint/2010/main" val="11918820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n 8">
            <a:extLst>
              <a:ext uri="{FF2B5EF4-FFF2-40B4-BE49-F238E27FC236}">
                <a16:creationId xmlns:a16="http://schemas.microsoft.com/office/drawing/2014/main" id="{37D69608-C078-5F42-65C7-3C7DE4C246AF}"/>
              </a:ext>
            </a:extLst>
          </p:cNvPr>
          <p:cNvPicPr>
            <a:picLocks noChangeAspect="1"/>
          </p:cNvPicPr>
          <p:nvPr/>
        </p:nvPicPr>
        <p:blipFill rotWithShape="1">
          <a:blip r:embed="rId2"/>
          <a:srcRect r="4292"/>
          <a:stretch/>
        </p:blipFill>
        <p:spPr>
          <a:xfrm>
            <a:off x="6382311" y="2984828"/>
            <a:ext cx="5358047" cy="1432966"/>
          </a:xfrm>
          <a:prstGeom prst="rect">
            <a:avLst/>
          </a:prstGeom>
        </p:spPr>
      </p:pic>
      <p:pic>
        <p:nvPicPr>
          <p:cNvPr id="11" name="Imagen 10">
            <a:extLst>
              <a:ext uri="{FF2B5EF4-FFF2-40B4-BE49-F238E27FC236}">
                <a16:creationId xmlns:a16="http://schemas.microsoft.com/office/drawing/2014/main" id="{968EA5AE-6F33-41D5-79B5-13E8E9498A62}"/>
              </a:ext>
            </a:extLst>
          </p:cNvPr>
          <p:cNvPicPr>
            <a:picLocks noChangeAspect="1"/>
          </p:cNvPicPr>
          <p:nvPr/>
        </p:nvPicPr>
        <p:blipFill>
          <a:blip r:embed="rId3"/>
          <a:stretch>
            <a:fillRect/>
          </a:stretch>
        </p:blipFill>
        <p:spPr>
          <a:xfrm>
            <a:off x="3762095" y="4506645"/>
            <a:ext cx="1790700" cy="1447800"/>
          </a:xfrm>
          <a:prstGeom prst="rect">
            <a:avLst/>
          </a:prstGeom>
        </p:spPr>
      </p:pic>
      <p:sp>
        <p:nvSpPr>
          <p:cNvPr id="19" name="Rectangle 1">
            <a:extLst>
              <a:ext uri="{FF2B5EF4-FFF2-40B4-BE49-F238E27FC236}">
                <a16:creationId xmlns:a16="http://schemas.microsoft.com/office/drawing/2014/main" id="{6C9FB5D2-89FB-2840-465E-FF34DB637BC7}"/>
              </a:ext>
            </a:extLst>
          </p:cNvPr>
          <p:cNvSpPr>
            <a:spLocks noChangeArrowheads="1"/>
          </p:cNvSpPr>
          <p:nvPr/>
        </p:nvSpPr>
        <p:spPr bwMode="auto">
          <a:xfrm>
            <a:off x="504031" y="547688"/>
            <a:ext cx="111839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MX" altLang="es-MX" sz="2000" b="1" i="0" u="none" strike="noStrike" cap="none" normalizeH="0" baseline="0" dirty="0">
                <a:ln>
                  <a:noFill/>
                </a:ln>
                <a:solidFill>
                  <a:srgbClr val="333333"/>
                </a:solidFill>
                <a:effectLst/>
                <a:latin typeface="OpenSans"/>
              </a:rPr>
              <a:t>Motivos por los cuales la integridad de datos es importante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s-MX" altLang="es-MX" sz="1800" b="0" i="0" u="none" strike="noStrike" cap="none" normalizeH="0" baseline="0" dirty="0">
              <a:ln>
                <a:noFill/>
              </a:ln>
              <a:solidFill>
                <a:schemeClr val="tx1"/>
              </a:solidFill>
              <a:effectLst/>
              <a:latin typeface="Arial" panose="020B0604020202020204" pitchFamily="34" charset="0"/>
            </a:endParaRPr>
          </a:p>
        </p:txBody>
      </p:sp>
      <p:sp>
        <p:nvSpPr>
          <p:cNvPr id="20" name="Rectangle 2">
            <a:extLst>
              <a:ext uri="{FF2B5EF4-FFF2-40B4-BE49-F238E27FC236}">
                <a16:creationId xmlns:a16="http://schemas.microsoft.com/office/drawing/2014/main" id="{4DB9A06E-FF5A-B37D-F4C6-741555F62328}"/>
              </a:ext>
            </a:extLst>
          </p:cNvPr>
          <p:cNvSpPr>
            <a:spLocks noChangeArrowheads="1"/>
          </p:cNvSpPr>
          <p:nvPr/>
        </p:nvSpPr>
        <p:spPr bwMode="auto">
          <a:xfrm>
            <a:off x="0" y="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s-MX" altLang="es-MX" sz="1000" b="0" i="0" u="none" strike="noStrike" cap="none" normalizeH="0" baseline="0">
                <a:ln>
                  <a:noFill/>
                </a:ln>
                <a:solidFill>
                  <a:srgbClr val="333333"/>
                </a:solidFill>
                <a:effectLst/>
                <a:latin typeface="OpenSans"/>
              </a:rPr>
            </a:br>
            <a:endParaRPr kumimoji="0" lang="es-MX" altLang="es-MX" sz="1800" b="0" i="0" u="none" strike="noStrike" cap="none" normalizeH="0" baseline="0">
              <a:ln>
                <a:noFill/>
              </a:ln>
              <a:solidFill>
                <a:schemeClr val="tx1"/>
              </a:solidFill>
              <a:effectLst/>
              <a:latin typeface="Arial" panose="020B0604020202020204" pitchFamily="34" charset="0"/>
            </a:endParaRPr>
          </a:p>
        </p:txBody>
      </p:sp>
      <p:pic>
        <p:nvPicPr>
          <p:cNvPr id="2" name="Imagen 1">
            <a:extLst>
              <a:ext uri="{FF2B5EF4-FFF2-40B4-BE49-F238E27FC236}">
                <a16:creationId xmlns:a16="http://schemas.microsoft.com/office/drawing/2014/main" id="{89045524-752A-F147-81E7-80A855E6BE06}"/>
              </a:ext>
            </a:extLst>
          </p:cNvPr>
          <p:cNvPicPr>
            <a:picLocks noChangeAspect="1"/>
          </p:cNvPicPr>
          <p:nvPr/>
        </p:nvPicPr>
        <p:blipFill>
          <a:blip r:embed="rId4"/>
          <a:stretch>
            <a:fillRect/>
          </a:stretch>
        </p:blipFill>
        <p:spPr>
          <a:xfrm>
            <a:off x="504031" y="1552575"/>
            <a:ext cx="6352416" cy="1076323"/>
          </a:xfrm>
          <a:prstGeom prst="rect">
            <a:avLst/>
          </a:prstGeom>
        </p:spPr>
      </p:pic>
      <p:sp>
        <p:nvSpPr>
          <p:cNvPr id="3" name="CuadroTexto 2">
            <a:extLst>
              <a:ext uri="{FF2B5EF4-FFF2-40B4-BE49-F238E27FC236}">
                <a16:creationId xmlns:a16="http://schemas.microsoft.com/office/drawing/2014/main" id="{22633F94-827F-5B72-9323-F7AE51E53042}"/>
              </a:ext>
            </a:extLst>
          </p:cNvPr>
          <p:cNvSpPr txBox="1"/>
          <p:nvPr/>
        </p:nvSpPr>
        <p:spPr>
          <a:xfrm>
            <a:off x="1964958" y="4721791"/>
            <a:ext cx="1575580" cy="923330"/>
          </a:xfrm>
          <a:prstGeom prst="rect">
            <a:avLst/>
          </a:prstGeom>
          <a:noFill/>
        </p:spPr>
        <p:txBody>
          <a:bodyPr wrap="square" rtlCol="0">
            <a:spAutoFit/>
          </a:bodyPr>
          <a:lstStyle/>
          <a:p>
            <a:pPr algn="r"/>
            <a:r>
              <a:rPr lang="es-MX" dirty="0"/>
              <a:t>Can be compromised</a:t>
            </a:r>
          </a:p>
          <a:p>
            <a:pPr algn="r"/>
            <a:r>
              <a:rPr lang="es-MX" dirty="0" err="1"/>
              <a:t>when</a:t>
            </a:r>
            <a:endParaRPr lang="es-MX" dirty="0"/>
          </a:p>
        </p:txBody>
      </p:sp>
    </p:spTree>
    <p:extLst>
      <p:ext uri="{BB962C8B-B14F-4D97-AF65-F5344CB8AC3E}">
        <p14:creationId xmlns:p14="http://schemas.microsoft.com/office/powerpoint/2010/main" val="1770686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145D1C52-7524-83AA-6946-17A2ADE38B83}"/>
              </a:ext>
            </a:extLst>
          </p:cNvPr>
          <p:cNvPicPr>
            <a:picLocks noChangeAspect="1"/>
          </p:cNvPicPr>
          <p:nvPr/>
        </p:nvPicPr>
        <p:blipFill>
          <a:blip r:embed="rId2"/>
          <a:stretch>
            <a:fillRect/>
          </a:stretch>
        </p:blipFill>
        <p:spPr>
          <a:xfrm>
            <a:off x="235896" y="687880"/>
            <a:ext cx="8069983" cy="2372048"/>
          </a:xfrm>
          <a:prstGeom prst="rect">
            <a:avLst/>
          </a:prstGeom>
        </p:spPr>
      </p:pic>
      <p:pic>
        <p:nvPicPr>
          <p:cNvPr id="7" name="Imagen 6">
            <a:extLst>
              <a:ext uri="{FF2B5EF4-FFF2-40B4-BE49-F238E27FC236}">
                <a16:creationId xmlns:a16="http://schemas.microsoft.com/office/drawing/2014/main" id="{DFF5B9B5-BE88-FAF0-B0B1-FC69771BB778}"/>
              </a:ext>
            </a:extLst>
          </p:cNvPr>
          <p:cNvPicPr>
            <a:picLocks noChangeAspect="1"/>
          </p:cNvPicPr>
          <p:nvPr/>
        </p:nvPicPr>
        <p:blipFill>
          <a:blip r:embed="rId3"/>
          <a:stretch>
            <a:fillRect/>
          </a:stretch>
        </p:blipFill>
        <p:spPr>
          <a:xfrm>
            <a:off x="235895" y="3059928"/>
            <a:ext cx="8101771" cy="1793426"/>
          </a:xfrm>
          <a:prstGeom prst="rect">
            <a:avLst/>
          </a:prstGeom>
        </p:spPr>
      </p:pic>
    </p:spTree>
    <p:extLst>
      <p:ext uri="{BB962C8B-B14F-4D97-AF65-F5344CB8AC3E}">
        <p14:creationId xmlns:p14="http://schemas.microsoft.com/office/powerpoint/2010/main" val="230824199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7BA4FCF1-74E7-8A85-2675-8DA92FCD039B}"/>
              </a:ext>
            </a:extLst>
          </p:cNvPr>
          <p:cNvPicPr>
            <a:picLocks noChangeAspect="1"/>
          </p:cNvPicPr>
          <p:nvPr/>
        </p:nvPicPr>
        <p:blipFill>
          <a:blip r:embed="rId2"/>
          <a:stretch>
            <a:fillRect/>
          </a:stretch>
        </p:blipFill>
        <p:spPr>
          <a:xfrm>
            <a:off x="339502" y="739308"/>
            <a:ext cx="5756498" cy="1963551"/>
          </a:xfrm>
          <a:prstGeom prst="rect">
            <a:avLst/>
          </a:prstGeom>
        </p:spPr>
      </p:pic>
      <p:pic>
        <p:nvPicPr>
          <p:cNvPr id="7" name="Imagen 6">
            <a:extLst>
              <a:ext uri="{FF2B5EF4-FFF2-40B4-BE49-F238E27FC236}">
                <a16:creationId xmlns:a16="http://schemas.microsoft.com/office/drawing/2014/main" id="{5EA2C41A-5EEF-8308-5BD1-CB80D4CF5682}"/>
              </a:ext>
            </a:extLst>
          </p:cNvPr>
          <p:cNvPicPr>
            <a:picLocks noChangeAspect="1"/>
          </p:cNvPicPr>
          <p:nvPr/>
        </p:nvPicPr>
        <p:blipFill>
          <a:blip r:embed="rId3"/>
          <a:stretch>
            <a:fillRect/>
          </a:stretch>
        </p:blipFill>
        <p:spPr>
          <a:xfrm>
            <a:off x="6096000" y="739307"/>
            <a:ext cx="5941654" cy="1963551"/>
          </a:xfrm>
          <a:prstGeom prst="rect">
            <a:avLst/>
          </a:prstGeom>
        </p:spPr>
      </p:pic>
      <p:pic>
        <p:nvPicPr>
          <p:cNvPr id="9" name="Imagen 8">
            <a:extLst>
              <a:ext uri="{FF2B5EF4-FFF2-40B4-BE49-F238E27FC236}">
                <a16:creationId xmlns:a16="http://schemas.microsoft.com/office/drawing/2014/main" id="{A6293667-964B-81E2-657C-688F4208EB5A}"/>
              </a:ext>
            </a:extLst>
          </p:cNvPr>
          <p:cNvPicPr>
            <a:picLocks noChangeAspect="1"/>
          </p:cNvPicPr>
          <p:nvPr/>
        </p:nvPicPr>
        <p:blipFill>
          <a:blip r:embed="rId4"/>
          <a:stretch>
            <a:fillRect/>
          </a:stretch>
        </p:blipFill>
        <p:spPr>
          <a:xfrm>
            <a:off x="293441" y="3625947"/>
            <a:ext cx="5802559" cy="1579098"/>
          </a:xfrm>
          <a:prstGeom prst="rect">
            <a:avLst/>
          </a:prstGeom>
        </p:spPr>
      </p:pic>
      <p:pic>
        <p:nvPicPr>
          <p:cNvPr id="11" name="Imagen 10">
            <a:extLst>
              <a:ext uri="{FF2B5EF4-FFF2-40B4-BE49-F238E27FC236}">
                <a16:creationId xmlns:a16="http://schemas.microsoft.com/office/drawing/2014/main" id="{DF42D64C-C8F2-D13E-C78B-3FC4A7E9A73C}"/>
              </a:ext>
            </a:extLst>
          </p:cNvPr>
          <p:cNvPicPr>
            <a:picLocks noChangeAspect="1"/>
          </p:cNvPicPr>
          <p:nvPr/>
        </p:nvPicPr>
        <p:blipFill>
          <a:blip r:embed="rId5"/>
          <a:stretch>
            <a:fillRect/>
          </a:stretch>
        </p:blipFill>
        <p:spPr>
          <a:xfrm>
            <a:off x="6096000" y="3625946"/>
            <a:ext cx="5802559" cy="1579098"/>
          </a:xfrm>
          <a:prstGeom prst="rect">
            <a:avLst/>
          </a:prstGeom>
        </p:spPr>
      </p:pic>
    </p:spTree>
    <p:extLst>
      <p:ext uri="{BB962C8B-B14F-4D97-AF65-F5344CB8AC3E}">
        <p14:creationId xmlns:p14="http://schemas.microsoft.com/office/powerpoint/2010/main" val="291808854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7456C3A0-701F-436C-8B56-DE7F2E505E99}"/>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contrast="-20000"/>
                    </a14:imgEffect>
                  </a14:imgLayer>
                </a14:imgProps>
              </a:ext>
            </a:extLst>
          </a:blip>
          <a:stretch>
            <a:fillRect/>
          </a:stretch>
        </p:blipFill>
        <p:spPr>
          <a:xfrm>
            <a:off x="6297197" y="1325742"/>
            <a:ext cx="4986210" cy="1432953"/>
          </a:xfrm>
          <a:prstGeom prst="rect">
            <a:avLst/>
          </a:prstGeom>
        </p:spPr>
      </p:pic>
      <p:sp>
        <p:nvSpPr>
          <p:cNvPr id="7" name="Rectangle 1">
            <a:extLst>
              <a:ext uri="{FF2B5EF4-FFF2-40B4-BE49-F238E27FC236}">
                <a16:creationId xmlns:a16="http://schemas.microsoft.com/office/drawing/2014/main" id="{37BBAB75-B2D4-798A-520E-463B3B353EAD}"/>
              </a:ext>
            </a:extLst>
          </p:cNvPr>
          <p:cNvSpPr>
            <a:spLocks noChangeArrowheads="1"/>
          </p:cNvSpPr>
          <p:nvPr/>
        </p:nvSpPr>
        <p:spPr bwMode="auto">
          <a:xfrm>
            <a:off x="504031" y="158087"/>
            <a:ext cx="5412675"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MX" altLang="es-MX" sz="2000" b="1" i="0" u="none" strike="noStrike" cap="none" normalizeH="0" baseline="0" dirty="0">
                <a:ln>
                  <a:noFill/>
                </a:ln>
                <a:solidFill>
                  <a:srgbClr val="333333"/>
                </a:solidFill>
                <a:effectLst/>
                <a:latin typeface="OpenSans"/>
              </a:rPr>
              <a:t>Herramientas y técnicas para la limpieza de datos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s-MX" altLang="es-MX" sz="1800" b="0" i="0" u="none" strike="noStrike" cap="none" normalizeH="0" baseline="0" dirty="0">
              <a:ln>
                <a:noFill/>
              </a:ln>
              <a:solidFill>
                <a:schemeClr val="tx1"/>
              </a:solidFill>
              <a:effectLst/>
              <a:latin typeface="Arial" panose="020B0604020202020204" pitchFamily="34" charset="0"/>
            </a:endParaRPr>
          </a:p>
        </p:txBody>
      </p:sp>
      <p:sp>
        <p:nvSpPr>
          <p:cNvPr id="8" name="Rectangle 2">
            <a:extLst>
              <a:ext uri="{FF2B5EF4-FFF2-40B4-BE49-F238E27FC236}">
                <a16:creationId xmlns:a16="http://schemas.microsoft.com/office/drawing/2014/main" id="{6CCF440A-85B3-0C7E-7574-243BF0AAD4C1}"/>
              </a:ext>
            </a:extLst>
          </p:cNvPr>
          <p:cNvSpPr>
            <a:spLocks noChangeArrowheads="1"/>
          </p:cNvSpPr>
          <p:nvPr/>
        </p:nvSpPr>
        <p:spPr bwMode="auto">
          <a:xfrm>
            <a:off x="0" y="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s-MX" altLang="es-MX" sz="1000" b="0" i="0" u="none" strike="noStrike" cap="none" normalizeH="0" baseline="0">
                <a:ln>
                  <a:noFill/>
                </a:ln>
                <a:solidFill>
                  <a:srgbClr val="333333"/>
                </a:solidFill>
                <a:effectLst/>
                <a:latin typeface="OpenSans"/>
              </a:rPr>
            </a:br>
            <a:endParaRPr kumimoji="0" lang="es-MX" altLang="es-MX" sz="1800" b="0" i="0" u="none" strike="noStrike" cap="none" normalizeH="0" baseline="0">
              <a:ln>
                <a:noFill/>
              </a:ln>
              <a:solidFill>
                <a:schemeClr val="tx1"/>
              </a:solidFill>
              <a:effectLst/>
              <a:latin typeface="Arial" panose="020B0604020202020204" pitchFamily="34" charset="0"/>
            </a:endParaRPr>
          </a:p>
        </p:txBody>
      </p:sp>
      <p:sp>
        <p:nvSpPr>
          <p:cNvPr id="9" name="CuadroTexto 8">
            <a:extLst>
              <a:ext uri="{FF2B5EF4-FFF2-40B4-BE49-F238E27FC236}">
                <a16:creationId xmlns:a16="http://schemas.microsoft.com/office/drawing/2014/main" id="{C5A6F35F-FAB9-FCA8-B8D1-6DBC16439235}"/>
              </a:ext>
            </a:extLst>
          </p:cNvPr>
          <p:cNvSpPr txBox="1"/>
          <p:nvPr/>
        </p:nvSpPr>
        <p:spPr>
          <a:xfrm>
            <a:off x="1141576" y="1073886"/>
            <a:ext cx="5537538" cy="3086871"/>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s-MX" sz="2200" dirty="0" err="1"/>
              <a:t>Remove</a:t>
            </a:r>
            <a:r>
              <a:rPr lang="es-MX" sz="2200" dirty="0"/>
              <a:t> </a:t>
            </a:r>
            <a:r>
              <a:rPr lang="es-MX" sz="2200" dirty="0" err="1"/>
              <a:t>duplicates</a:t>
            </a:r>
            <a:endParaRPr lang="es-MX" sz="2200" dirty="0"/>
          </a:p>
          <a:p>
            <a:pPr marL="285750" indent="-285750">
              <a:lnSpc>
                <a:spcPct val="150000"/>
              </a:lnSpc>
              <a:buFont typeface="Arial" panose="020B0604020202020204" pitchFamily="34" charset="0"/>
              <a:buChar char="•"/>
            </a:pPr>
            <a:r>
              <a:rPr lang="es-MX" sz="2200" dirty="0" err="1"/>
              <a:t>Remove</a:t>
            </a:r>
            <a:r>
              <a:rPr lang="es-MX" sz="2200" dirty="0"/>
              <a:t> </a:t>
            </a:r>
            <a:r>
              <a:rPr lang="es-MX" sz="2200" dirty="0" err="1"/>
              <a:t>irrelevant</a:t>
            </a:r>
            <a:r>
              <a:rPr lang="es-MX" sz="2200" dirty="0"/>
              <a:t> data</a:t>
            </a:r>
          </a:p>
          <a:p>
            <a:pPr marL="285750" indent="-285750">
              <a:lnSpc>
                <a:spcPct val="150000"/>
              </a:lnSpc>
              <a:buFont typeface="Arial" panose="020B0604020202020204" pitchFamily="34" charset="0"/>
              <a:buChar char="•"/>
            </a:pPr>
            <a:r>
              <a:rPr lang="es-MX" sz="2200" dirty="0" err="1"/>
              <a:t>Remove</a:t>
            </a:r>
            <a:r>
              <a:rPr lang="es-MX" sz="2200" dirty="0"/>
              <a:t> extra </a:t>
            </a:r>
            <a:r>
              <a:rPr lang="es-MX" sz="2200" dirty="0" err="1"/>
              <a:t>spaces</a:t>
            </a:r>
            <a:r>
              <a:rPr lang="es-MX" sz="2200" dirty="0"/>
              <a:t> and </a:t>
            </a:r>
            <a:r>
              <a:rPr lang="es-MX" sz="2200" dirty="0" err="1"/>
              <a:t>blinks</a:t>
            </a:r>
            <a:endParaRPr lang="es-MX" sz="2200" dirty="0"/>
          </a:p>
          <a:p>
            <a:pPr>
              <a:lnSpc>
                <a:spcPct val="150000"/>
              </a:lnSpc>
            </a:pPr>
            <a:r>
              <a:rPr lang="es-MX" sz="2200" dirty="0"/>
              <a:t>(</a:t>
            </a:r>
            <a:r>
              <a:rPr lang="es-MX" sz="2200" dirty="0" err="1"/>
              <a:t>Spellcheck</a:t>
            </a:r>
            <a:r>
              <a:rPr lang="es-MX" sz="2200" dirty="0"/>
              <a:t> , </a:t>
            </a:r>
            <a:r>
              <a:rPr lang="es-MX" sz="2200" dirty="0" err="1"/>
              <a:t>autocorrect</a:t>
            </a:r>
            <a:r>
              <a:rPr lang="es-MX" sz="2200" dirty="0"/>
              <a:t>, </a:t>
            </a:r>
            <a:r>
              <a:rPr lang="es-MX" sz="2200" dirty="0" err="1"/>
              <a:t>conditional</a:t>
            </a:r>
            <a:r>
              <a:rPr lang="es-MX" sz="2200" dirty="0"/>
              <a:t> </a:t>
            </a:r>
            <a:r>
              <a:rPr lang="es-MX" sz="2200" dirty="0" err="1"/>
              <a:t>formatting</a:t>
            </a:r>
            <a:r>
              <a:rPr lang="es-MX" sz="2200" dirty="0"/>
              <a:t>)</a:t>
            </a:r>
          </a:p>
          <a:p>
            <a:pPr marL="285750" indent="-285750">
              <a:lnSpc>
                <a:spcPct val="150000"/>
              </a:lnSpc>
              <a:buFont typeface="Arial" panose="020B0604020202020204" pitchFamily="34" charset="0"/>
              <a:buChar char="•"/>
            </a:pPr>
            <a:r>
              <a:rPr lang="es-MX" sz="2200" dirty="0"/>
              <a:t> </a:t>
            </a:r>
            <a:r>
              <a:rPr lang="es-MX" sz="2200" dirty="0" err="1"/>
              <a:t>Removing</a:t>
            </a:r>
            <a:r>
              <a:rPr lang="es-MX" sz="2200" dirty="0"/>
              <a:t> </a:t>
            </a:r>
            <a:r>
              <a:rPr lang="es-MX" sz="2200" dirty="0" err="1"/>
              <a:t>Formatting</a:t>
            </a:r>
            <a:endParaRPr lang="es-MX" sz="2200" dirty="0"/>
          </a:p>
        </p:txBody>
      </p:sp>
      <p:pic>
        <p:nvPicPr>
          <p:cNvPr id="11" name="Imagen 10">
            <a:extLst>
              <a:ext uri="{FF2B5EF4-FFF2-40B4-BE49-F238E27FC236}">
                <a16:creationId xmlns:a16="http://schemas.microsoft.com/office/drawing/2014/main" id="{003A0BB3-1EA7-96E9-0673-2CF2199BE1B7}"/>
              </a:ext>
            </a:extLst>
          </p:cNvPr>
          <p:cNvPicPr>
            <a:picLocks noChangeAspect="1"/>
          </p:cNvPicPr>
          <p:nvPr/>
        </p:nvPicPr>
        <p:blipFill>
          <a:blip r:embed="rId4"/>
          <a:stretch>
            <a:fillRect/>
          </a:stretch>
        </p:blipFill>
        <p:spPr>
          <a:xfrm>
            <a:off x="3138487" y="4841695"/>
            <a:ext cx="5915025" cy="1381125"/>
          </a:xfrm>
          <a:prstGeom prst="rect">
            <a:avLst/>
          </a:prstGeom>
        </p:spPr>
      </p:pic>
    </p:spTree>
    <p:extLst>
      <p:ext uri="{BB962C8B-B14F-4D97-AF65-F5344CB8AC3E}">
        <p14:creationId xmlns:p14="http://schemas.microsoft.com/office/powerpoint/2010/main" val="342397860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F447BDF5-9E46-58AA-072B-8DEC6D21A3FB}"/>
              </a:ext>
            </a:extLst>
          </p:cNvPr>
          <p:cNvPicPr>
            <a:picLocks noChangeAspect="1"/>
          </p:cNvPicPr>
          <p:nvPr/>
        </p:nvPicPr>
        <p:blipFill>
          <a:blip r:embed="rId2"/>
          <a:stretch>
            <a:fillRect/>
          </a:stretch>
        </p:blipFill>
        <p:spPr>
          <a:xfrm>
            <a:off x="595312" y="249292"/>
            <a:ext cx="5819775" cy="1362075"/>
          </a:xfrm>
          <a:prstGeom prst="rect">
            <a:avLst/>
          </a:prstGeom>
        </p:spPr>
      </p:pic>
      <p:pic>
        <p:nvPicPr>
          <p:cNvPr id="7" name="Imagen 6">
            <a:extLst>
              <a:ext uri="{FF2B5EF4-FFF2-40B4-BE49-F238E27FC236}">
                <a16:creationId xmlns:a16="http://schemas.microsoft.com/office/drawing/2014/main" id="{A7CE92F4-8D4E-4356-5041-5E7D3EFCD037}"/>
              </a:ext>
            </a:extLst>
          </p:cNvPr>
          <p:cNvPicPr>
            <a:picLocks noChangeAspect="1"/>
          </p:cNvPicPr>
          <p:nvPr/>
        </p:nvPicPr>
        <p:blipFill>
          <a:blip r:embed="rId3"/>
          <a:stretch>
            <a:fillRect/>
          </a:stretch>
        </p:blipFill>
        <p:spPr>
          <a:xfrm>
            <a:off x="595312" y="2465949"/>
            <a:ext cx="5181600" cy="1447800"/>
          </a:xfrm>
          <a:prstGeom prst="rect">
            <a:avLst/>
          </a:prstGeom>
        </p:spPr>
      </p:pic>
    </p:spTree>
    <p:extLst>
      <p:ext uri="{BB962C8B-B14F-4D97-AF65-F5344CB8AC3E}">
        <p14:creationId xmlns:p14="http://schemas.microsoft.com/office/powerpoint/2010/main" val="651391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A006E5F-A9DE-04C7-D80B-D44B30EE4ED6}"/>
              </a:ext>
            </a:extLst>
          </p:cNvPr>
          <p:cNvSpPr>
            <a:spLocks noGrp="1"/>
          </p:cNvSpPr>
          <p:nvPr>
            <p:ph type="title"/>
          </p:nvPr>
        </p:nvSpPr>
        <p:spPr>
          <a:xfrm>
            <a:off x="542363" y="225891"/>
            <a:ext cx="10515600" cy="315912"/>
          </a:xfrm>
        </p:spPr>
        <p:txBody>
          <a:bodyPr>
            <a:noAutofit/>
          </a:bodyPr>
          <a:lstStyle/>
          <a:p>
            <a:r>
              <a:rPr lang="es-MX" sz="3200" b="1" dirty="0">
                <a:effectLst/>
              </a:rPr>
              <a:t>Dificultades comunes en la limpieza de datos</a:t>
            </a:r>
            <a:endParaRPr lang="es-MX" sz="3200" dirty="0"/>
          </a:p>
        </p:txBody>
      </p:sp>
      <p:sp>
        <p:nvSpPr>
          <p:cNvPr id="3" name="Marcador de contenido 2">
            <a:extLst>
              <a:ext uri="{FF2B5EF4-FFF2-40B4-BE49-F238E27FC236}">
                <a16:creationId xmlns:a16="http://schemas.microsoft.com/office/drawing/2014/main" id="{6B122592-2051-4C79-64F9-EDE0D3497F13}"/>
              </a:ext>
            </a:extLst>
          </p:cNvPr>
          <p:cNvSpPr>
            <a:spLocks noGrp="1"/>
          </p:cNvSpPr>
          <p:nvPr>
            <p:ph idx="1"/>
          </p:nvPr>
        </p:nvSpPr>
        <p:spPr>
          <a:xfrm>
            <a:off x="275664" y="1030332"/>
            <a:ext cx="11640671" cy="5827668"/>
          </a:xfrm>
        </p:spPr>
        <p:txBody>
          <a:bodyPr>
            <a:normAutofit/>
          </a:bodyPr>
          <a:lstStyle/>
          <a:p>
            <a:pPr marL="0" indent="0" algn="l">
              <a:buNone/>
            </a:pPr>
            <a:r>
              <a:rPr lang="es-MX" sz="1800" b="1" i="0" dirty="0">
                <a:solidFill>
                  <a:srgbClr val="1F1F1F"/>
                </a:solidFill>
                <a:effectLst/>
                <a:latin typeface="var(--cds-font-family-source-sans-pro)"/>
              </a:rPr>
              <a:t>Errores comunes que se deben evitar</a:t>
            </a:r>
          </a:p>
          <a:p>
            <a:pPr algn="l">
              <a:buFont typeface="Arial" panose="020B0604020202020204" pitchFamily="34" charset="0"/>
              <a:buChar char="•"/>
            </a:pPr>
            <a:r>
              <a:rPr lang="es-MX" sz="1800" b="1" i="0" dirty="0">
                <a:solidFill>
                  <a:srgbClr val="1F1F1F"/>
                </a:solidFill>
                <a:effectLst/>
                <a:latin typeface="unset"/>
              </a:rPr>
              <a:t>No verificar los errores de ortografía:</a:t>
            </a:r>
            <a:r>
              <a:rPr lang="es-MX" sz="1800" b="0" i="0" dirty="0">
                <a:solidFill>
                  <a:srgbClr val="1F1F1F"/>
                </a:solidFill>
                <a:effectLst/>
                <a:latin typeface="var(--cds-font-family-source-sans-pro)"/>
              </a:rPr>
              <a:t> Los errores de ortografía pueden ser errores tan simples como los errores de escritura o de entrada de datos. La mayoría de las veces se pueden detectar las palabras mal escritas o los errores gramaticales comunes, pero se dificulta con datos como nombres o direcciones. </a:t>
            </a:r>
          </a:p>
          <a:p>
            <a:pPr algn="l">
              <a:buFont typeface="Arial" panose="020B0604020202020204" pitchFamily="34" charset="0"/>
              <a:buChar char="•"/>
            </a:pPr>
            <a:r>
              <a:rPr lang="es-MX" sz="1800" b="1" i="0" dirty="0">
                <a:solidFill>
                  <a:srgbClr val="1F1F1F"/>
                </a:solidFill>
                <a:effectLst/>
                <a:latin typeface="unset"/>
              </a:rPr>
              <a:t>Olvidarse de documentar errores:</a:t>
            </a:r>
            <a:r>
              <a:rPr lang="es-MX" sz="1800" b="0" i="0" dirty="0">
                <a:solidFill>
                  <a:srgbClr val="1F1F1F"/>
                </a:solidFill>
                <a:effectLst/>
                <a:latin typeface="var(--cds-font-family-source-sans-pro)"/>
              </a:rPr>
              <a:t> Documentar tus errores puede ahorrarte mucho tiempo, ya que te ayuda a evitar esos errores en el futuro mostrándote cómo resolverlos. </a:t>
            </a:r>
          </a:p>
          <a:p>
            <a:pPr algn="l">
              <a:buFont typeface="Arial" panose="020B0604020202020204" pitchFamily="34" charset="0"/>
              <a:buChar char="•"/>
            </a:pPr>
            <a:r>
              <a:rPr lang="es-MX" sz="1800" b="1" i="0" dirty="0">
                <a:solidFill>
                  <a:srgbClr val="1F1F1F"/>
                </a:solidFill>
                <a:effectLst/>
                <a:latin typeface="unset"/>
              </a:rPr>
              <a:t>No verificar los valores de campos erróneos:</a:t>
            </a:r>
            <a:r>
              <a:rPr lang="es-MX" sz="1800" b="0" i="0" dirty="0">
                <a:solidFill>
                  <a:srgbClr val="1F1F1F"/>
                </a:solidFill>
                <a:effectLst/>
                <a:latin typeface="var(--cds-font-family-source-sans-pro)"/>
              </a:rPr>
              <a:t> Un valor de campo erróneo ocurre cuando los valores se ingresan en el campo equivocado. Incluso estos valores podrían tener un formato correcto, lo cual dificulta aún más su detección si no tienes cuidado. </a:t>
            </a:r>
          </a:p>
          <a:p>
            <a:pPr algn="l">
              <a:buFont typeface="Arial" panose="020B0604020202020204" pitchFamily="34" charset="0"/>
              <a:buChar char="•"/>
            </a:pPr>
            <a:r>
              <a:rPr lang="es-MX" sz="1800" b="1" i="0" dirty="0">
                <a:solidFill>
                  <a:srgbClr val="1F1F1F"/>
                </a:solidFill>
                <a:effectLst/>
                <a:latin typeface="unset"/>
              </a:rPr>
              <a:t>Pasar por alto valores faltantes:</a:t>
            </a:r>
            <a:r>
              <a:rPr lang="es-MX" sz="1800" b="0" i="0" dirty="0">
                <a:solidFill>
                  <a:srgbClr val="1F1F1F"/>
                </a:solidFill>
                <a:effectLst/>
                <a:latin typeface="var(--cds-font-family-source-sans-pro)"/>
              </a:rPr>
              <a:t> Los valores faltantes en tu conjunto de datos pueden crear errores y aportar conclusiones inexactas. Como práctica recomendada, intenta mantener tus datos lo más limpios posible conservando su exhaustividad y coherencia.</a:t>
            </a:r>
          </a:p>
          <a:p>
            <a:pPr algn="l">
              <a:buFont typeface="Arial" panose="020B0604020202020204" pitchFamily="34" charset="0"/>
              <a:buChar char="•"/>
            </a:pPr>
            <a:r>
              <a:rPr lang="es-MX" sz="1800" b="1" i="0" dirty="0">
                <a:solidFill>
                  <a:srgbClr val="1F1F1F"/>
                </a:solidFill>
                <a:effectLst/>
                <a:latin typeface="unset"/>
              </a:rPr>
              <a:t>Mirar solo un subconjunto de datos:</a:t>
            </a:r>
            <a:r>
              <a:rPr lang="es-MX" sz="1800" b="0" i="0" dirty="0">
                <a:solidFill>
                  <a:srgbClr val="1F1F1F"/>
                </a:solidFill>
                <a:effectLst/>
                <a:latin typeface="var(--cds-font-family-source-sans-pro)"/>
              </a:rPr>
              <a:t> Es importante pensar en todos los datos relevantes durante la limpieza de datos. Esto te ayuda a asegurarte de comprender el panorama general de los datos, y a prestar atención a todos los posibles errores</a:t>
            </a:r>
          </a:p>
          <a:p>
            <a:pPr algn="l">
              <a:buFont typeface="Arial" panose="020B0604020202020204" pitchFamily="34" charset="0"/>
              <a:buChar char="•"/>
            </a:pPr>
            <a:r>
              <a:rPr lang="es-MX" sz="1800" b="1" i="0" dirty="0">
                <a:solidFill>
                  <a:srgbClr val="1F1F1F"/>
                </a:solidFill>
                <a:effectLst/>
                <a:latin typeface="unset"/>
              </a:rPr>
              <a:t>Perder de vista los objetivos empresariales:</a:t>
            </a:r>
            <a:r>
              <a:rPr lang="es-MX" sz="1800" b="0" i="0" dirty="0">
                <a:solidFill>
                  <a:srgbClr val="1F1F1F"/>
                </a:solidFill>
                <a:effectLst/>
                <a:latin typeface="var(--cds-font-family-source-sans-pro)"/>
              </a:rPr>
              <a:t> Cuando limpias datos, podrías hacer descubrimientos nuevos e interesantes sobre tu conjunto de datos, pero no querrás que esos descubrimientos te distraigan de la tarea en cuestión. </a:t>
            </a:r>
          </a:p>
        </p:txBody>
      </p:sp>
    </p:spTree>
    <p:extLst>
      <p:ext uri="{BB962C8B-B14F-4D97-AF65-F5344CB8AC3E}">
        <p14:creationId xmlns:p14="http://schemas.microsoft.com/office/powerpoint/2010/main" val="372037142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A006E5F-A9DE-04C7-D80B-D44B30EE4ED6}"/>
              </a:ext>
            </a:extLst>
          </p:cNvPr>
          <p:cNvSpPr>
            <a:spLocks noGrp="1"/>
          </p:cNvSpPr>
          <p:nvPr>
            <p:ph type="title"/>
          </p:nvPr>
        </p:nvSpPr>
        <p:spPr>
          <a:xfrm>
            <a:off x="542363" y="225891"/>
            <a:ext cx="10515600" cy="315912"/>
          </a:xfrm>
        </p:spPr>
        <p:txBody>
          <a:bodyPr>
            <a:noAutofit/>
          </a:bodyPr>
          <a:lstStyle/>
          <a:p>
            <a:r>
              <a:rPr lang="es-MX" sz="3200" b="1" dirty="0">
                <a:effectLst/>
              </a:rPr>
              <a:t>Dificultades comunes en la limpieza de datos</a:t>
            </a:r>
            <a:endParaRPr lang="es-MX" sz="3200" dirty="0"/>
          </a:p>
        </p:txBody>
      </p:sp>
      <p:sp>
        <p:nvSpPr>
          <p:cNvPr id="3" name="Marcador de contenido 2">
            <a:extLst>
              <a:ext uri="{FF2B5EF4-FFF2-40B4-BE49-F238E27FC236}">
                <a16:creationId xmlns:a16="http://schemas.microsoft.com/office/drawing/2014/main" id="{6B122592-2051-4C79-64F9-EDE0D3497F13}"/>
              </a:ext>
            </a:extLst>
          </p:cNvPr>
          <p:cNvSpPr>
            <a:spLocks noGrp="1"/>
          </p:cNvSpPr>
          <p:nvPr>
            <p:ph idx="1"/>
          </p:nvPr>
        </p:nvSpPr>
        <p:spPr>
          <a:xfrm>
            <a:off x="293593" y="743509"/>
            <a:ext cx="11604813" cy="5704262"/>
          </a:xfrm>
        </p:spPr>
        <p:txBody>
          <a:bodyPr>
            <a:noAutofit/>
          </a:bodyPr>
          <a:lstStyle/>
          <a:p>
            <a:pPr marL="0" indent="0" algn="l">
              <a:buNone/>
            </a:pPr>
            <a:r>
              <a:rPr lang="es-MX" sz="1800" b="1" i="0" dirty="0">
                <a:solidFill>
                  <a:srgbClr val="1F1F1F"/>
                </a:solidFill>
                <a:effectLst/>
                <a:latin typeface="var(--cds-font-family-source-sans-pro)"/>
              </a:rPr>
              <a:t>Errores comunes que se deben evitar</a:t>
            </a:r>
          </a:p>
          <a:p>
            <a:pPr algn="l">
              <a:buFont typeface="Arial" panose="020B0604020202020204" pitchFamily="34" charset="0"/>
              <a:buChar char="•"/>
            </a:pPr>
            <a:r>
              <a:rPr lang="es-MX" sz="1800" b="1" i="0" dirty="0">
                <a:solidFill>
                  <a:srgbClr val="1F1F1F"/>
                </a:solidFill>
                <a:effectLst/>
                <a:latin typeface="unset"/>
              </a:rPr>
              <a:t>No corregir la fuente del error: </a:t>
            </a:r>
            <a:r>
              <a:rPr lang="es-MX" sz="1800" b="0" i="0" dirty="0">
                <a:solidFill>
                  <a:srgbClr val="1F1F1F"/>
                </a:solidFill>
                <a:effectLst/>
                <a:latin typeface="var(--cds-font-family-source-sans-pro)"/>
              </a:rPr>
              <a:t>Es importante corregir el error específico. Pero si ese error en realidad es parte de un problema más grande, debes encontrar la fuente del problema. De lo contrario, tendrás que corregir ese mismo error una y otra vez. </a:t>
            </a:r>
          </a:p>
          <a:p>
            <a:pPr algn="l">
              <a:buFont typeface="Arial" panose="020B0604020202020204" pitchFamily="34" charset="0"/>
              <a:buChar char="•"/>
            </a:pPr>
            <a:r>
              <a:rPr lang="es-MX" sz="1800" b="1" i="0" dirty="0">
                <a:solidFill>
                  <a:srgbClr val="1F1F1F"/>
                </a:solidFill>
                <a:effectLst/>
                <a:latin typeface="unset"/>
              </a:rPr>
              <a:t>No analizar el sistema antes de limpiar los datos: </a:t>
            </a:r>
            <a:r>
              <a:rPr lang="es-MX" sz="1800" b="0" i="0" dirty="0">
                <a:solidFill>
                  <a:srgbClr val="1F1F1F"/>
                </a:solidFill>
                <a:effectLst/>
                <a:latin typeface="var(--cds-font-family-source-sans-pro)"/>
              </a:rPr>
              <a:t>Si queremos limpiar nuestros datos y evitar futuros errores, necesitamos comprender la causa raíz de los datos sucios. Imagina que eres un mecánico de autos. Buscarías la causa del problema antes de empezar a reparar el auto, ¿verdad? Lo mismo ocurre con los datos. Primero, averiguarás de dónde provienen los errores. Quizás provengan de un error en el ingreso de datos, falta de configuración del corrector ortográfico, o duplicaciones. Luego, una vez que sabes de dónde provienen los datos incorrectos, puedes controlar la situación y mantener tus datos limpios.</a:t>
            </a:r>
          </a:p>
          <a:p>
            <a:pPr algn="l">
              <a:buFont typeface="Arial" panose="020B0604020202020204" pitchFamily="34" charset="0"/>
              <a:buChar char="•"/>
            </a:pPr>
            <a:r>
              <a:rPr lang="es-MX" sz="1800" b="1" i="0" dirty="0">
                <a:solidFill>
                  <a:srgbClr val="1F1F1F"/>
                </a:solidFill>
                <a:effectLst/>
                <a:latin typeface="unset"/>
              </a:rPr>
              <a:t>No hacer una copia de seguridad antes de limpiar los datos:</a:t>
            </a:r>
            <a:r>
              <a:rPr lang="es-MX" sz="1800" b="0" i="0" dirty="0">
                <a:solidFill>
                  <a:srgbClr val="1F1F1F"/>
                </a:solidFill>
                <a:effectLst/>
                <a:latin typeface="var(--cds-font-family-source-sans-pro)"/>
              </a:rPr>
              <a:t> Siempre es bueno ser precavido y crear una copia de seguridad de tus datos antes de empezar a limpiarlos. Si tu programa colapsa, o si tus cambios provocan un problema en tu conjunto de datos, siempre puedes recurrir a la versión guardada y recuperarla. El simple procedimiento de hacer una copia de seguridad de tus datos puede ahorrarte horas de trabajo y, fundamentalmente, un dolor de cabeza. </a:t>
            </a:r>
          </a:p>
          <a:p>
            <a:pPr algn="l">
              <a:buFont typeface="Arial" panose="020B0604020202020204" pitchFamily="34" charset="0"/>
              <a:buChar char="•"/>
            </a:pPr>
            <a:r>
              <a:rPr lang="es-MX" sz="1800" b="1" i="0" dirty="0">
                <a:solidFill>
                  <a:srgbClr val="1F1F1F"/>
                </a:solidFill>
                <a:effectLst/>
                <a:latin typeface="unset"/>
              </a:rPr>
              <a:t>No contemplar la limpieza de datos en tus plazos y procesos:</a:t>
            </a:r>
            <a:r>
              <a:rPr lang="es-MX" sz="1800" b="0" i="0" dirty="0">
                <a:solidFill>
                  <a:srgbClr val="1F1F1F"/>
                </a:solidFill>
                <a:effectLst/>
                <a:latin typeface="var(--cds-font-family-source-sans-pro)"/>
              </a:rPr>
              <a:t> Todas las cosas buenas llevan tiempo, y eso incluye a la limpieza de datos. Es importante tener eso en mente durante el proceso y a medida que te acercas a los plazos de entrega. Reservar tiempo para la limpieza de datos te permite obtener una estimación más precisa del tiempo estimado de llegada para los interesados, y puede ayudarte a saber cuándo solicitar un ajuste de dicho tiempo. </a:t>
            </a:r>
            <a:endParaRPr lang="es-MX" sz="2000" b="0" i="0" dirty="0">
              <a:solidFill>
                <a:srgbClr val="1F1F1F"/>
              </a:solidFill>
              <a:effectLst/>
              <a:latin typeface="var(--cds-font-family-source-sans-pro)"/>
            </a:endParaRPr>
          </a:p>
          <a:p>
            <a:pPr algn="l">
              <a:buFont typeface="Arial" panose="020B0604020202020204" pitchFamily="34" charset="0"/>
              <a:buChar char="•"/>
            </a:pPr>
            <a:r>
              <a:rPr lang="es-MX" sz="1400" b="0" i="0" u="sng" dirty="0">
                <a:solidFill>
                  <a:srgbClr val="1F1F1F"/>
                </a:solidFill>
                <a:effectLst/>
                <a:latin typeface="var(--cds-font-family-source-sans-pro)"/>
                <a:hlinkClick r:id="rId2"/>
              </a:rPr>
              <a:t>Las diez mejores formas de limpiar tus datos</a:t>
            </a:r>
            <a:r>
              <a:rPr lang="es-MX" sz="1400" b="0" i="0" dirty="0">
                <a:solidFill>
                  <a:srgbClr val="1F1F1F"/>
                </a:solidFill>
                <a:effectLst/>
                <a:latin typeface="var(--cds-font-family-source-sans-pro)"/>
              </a:rPr>
              <a:t>: Revisa una guía ordenada para la limpieza de datos en Microsoft Excel.</a:t>
            </a:r>
          </a:p>
          <a:p>
            <a:pPr algn="l">
              <a:buFont typeface="Arial" panose="020B0604020202020204" pitchFamily="34" charset="0"/>
              <a:buChar char="•"/>
            </a:pPr>
            <a:r>
              <a:rPr lang="es-MX" sz="1400" b="0" i="0" u="sng" dirty="0">
                <a:solidFill>
                  <a:srgbClr val="1F1F1F"/>
                </a:solidFill>
                <a:effectLst/>
                <a:latin typeface="var(--cds-font-family-source-sans-pro)"/>
                <a:hlinkClick r:id="rId3"/>
              </a:rPr>
              <a:t>10 consejos de Google </a:t>
            </a:r>
            <a:r>
              <a:rPr lang="es-MX" sz="1400" b="0" i="0" u="sng" dirty="0" err="1">
                <a:solidFill>
                  <a:srgbClr val="1F1F1F"/>
                </a:solidFill>
                <a:effectLst/>
                <a:latin typeface="var(--cds-font-family-source-sans-pro)"/>
                <a:hlinkClick r:id="rId3"/>
              </a:rPr>
              <a:t>Workspace</a:t>
            </a:r>
            <a:r>
              <a:rPr lang="es-MX" sz="1400" b="0" i="0" u="sng" dirty="0">
                <a:solidFill>
                  <a:srgbClr val="1F1F1F"/>
                </a:solidFill>
                <a:effectLst/>
                <a:latin typeface="var(--cds-font-family-source-sans-pro)"/>
                <a:hlinkClick r:id="rId3"/>
              </a:rPr>
              <a:t> para limpiar datos</a:t>
            </a:r>
            <a:r>
              <a:rPr lang="es-MX" sz="1400" b="0" i="0" dirty="0">
                <a:solidFill>
                  <a:srgbClr val="1F1F1F"/>
                </a:solidFill>
                <a:effectLst/>
                <a:latin typeface="var(--cds-font-family-source-sans-pro)"/>
              </a:rPr>
              <a:t>: Aprende las prácticas recomendadas para la limpieza de datos en Google </a:t>
            </a:r>
            <a:r>
              <a:rPr lang="es-MX" sz="1400" b="0" i="0" dirty="0" err="1">
                <a:solidFill>
                  <a:srgbClr val="1F1F1F"/>
                </a:solidFill>
                <a:effectLst/>
                <a:latin typeface="var(--cds-font-family-source-sans-pro)"/>
              </a:rPr>
              <a:t>Sheets</a:t>
            </a:r>
            <a:r>
              <a:rPr lang="es-MX" sz="1400" b="0" i="0" dirty="0">
                <a:solidFill>
                  <a:srgbClr val="1F1F1F"/>
                </a:solidFill>
                <a:effectLst/>
                <a:latin typeface="var(--cds-font-family-source-sans-pro)"/>
              </a:rPr>
              <a:t>.</a:t>
            </a:r>
          </a:p>
          <a:p>
            <a:pPr marL="0" indent="0" algn="l">
              <a:buNone/>
            </a:pPr>
            <a:endParaRPr lang="es-MX" sz="1800" b="0" i="0" dirty="0">
              <a:solidFill>
                <a:srgbClr val="1F1F1F"/>
              </a:solidFill>
              <a:effectLst/>
              <a:latin typeface="var(--cds-font-family-source-sans-pro)"/>
            </a:endParaRPr>
          </a:p>
        </p:txBody>
      </p:sp>
    </p:spTree>
    <p:extLst>
      <p:ext uri="{BB962C8B-B14F-4D97-AF65-F5344CB8AC3E}">
        <p14:creationId xmlns:p14="http://schemas.microsoft.com/office/powerpoint/2010/main" val="369098104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E47DA062-73A3-82AD-C13E-F895B9F311FB}"/>
              </a:ext>
            </a:extLst>
          </p:cNvPr>
          <p:cNvSpPr>
            <a:spLocks noGrp="1"/>
          </p:cNvSpPr>
          <p:nvPr>
            <p:ph idx="1"/>
          </p:nvPr>
        </p:nvSpPr>
        <p:spPr>
          <a:xfrm>
            <a:off x="838200" y="1148136"/>
            <a:ext cx="10515600" cy="4123112"/>
          </a:xfrm>
        </p:spPr>
        <p:txBody>
          <a:bodyPr>
            <a:normAutofit fontScale="70000" lnSpcReduction="20000"/>
          </a:bodyPr>
          <a:lstStyle/>
          <a:p>
            <a:pPr marL="0" indent="0" algn="ctr">
              <a:buNone/>
            </a:pPr>
            <a:r>
              <a:rPr lang="es-MX" b="1" dirty="0">
                <a:solidFill>
                  <a:srgbClr val="0070C0"/>
                </a:solidFill>
                <a:effectLst/>
                <a:latin typeface="unset"/>
              </a:rPr>
              <a:t>Ejercicios en Data </a:t>
            </a:r>
            <a:r>
              <a:rPr lang="es-MX" b="1" dirty="0" err="1">
                <a:solidFill>
                  <a:srgbClr val="0070C0"/>
                </a:solidFill>
                <a:effectLst/>
                <a:latin typeface="unset"/>
              </a:rPr>
              <a:t>SpreadSheet</a:t>
            </a:r>
            <a:endParaRPr lang="es-MX" b="1" dirty="0">
              <a:solidFill>
                <a:srgbClr val="0070C0"/>
              </a:solidFill>
              <a:effectLst/>
              <a:latin typeface="unset"/>
            </a:endParaRPr>
          </a:p>
          <a:p>
            <a:pPr marL="0" indent="0">
              <a:buNone/>
            </a:pPr>
            <a:endParaRPr lang="es-MX" b="1" dirty="0">
              <a:solidFill>
                <a:srgbClr val="00B0F0"/>
              </a:solidFill>
              <a:effectLst/>
              <a:latin typeface="unset"/>
            </a:endParaRPr>
          </a:p>
          <a:p>
            <a:pPr>
              <a:lnSpc>
                <a:spcPct val="170000"/>
              </a:lnSpc>
            </a:pPr>
            <a:r>
              <a:rPr lang="es-MX" b="1" dirty="0">
                <a:solidFill>
                  <a:srgbClr val="00B0F0"/>
                </a:solidFill>
                <a:effectLst/>
                <a:latin typeface="unset"/>
              </a:rPr>
              <a:t>Seleccionar</a:t>
            </a:r>
            <a:r>
              <a:rPr lang="es-MX" b="1" dirty="0">
                <a:effectLst/>
                <a:latin typeface="unset"/>
              </a:rPr>
              <a:t> </a:t>
            </a:r>
            <a:r>
              <a:rPr lang="es-MX" b="1" dirty="0">
                <a:solidFill>
                  <a:srgbClr val="00B0F0"/>
                </a:solidFill>
                <a:effectLst/>
                <a:latin typeface="unset"/>
              </a:rPr>
              <a:t>y</a:t>
            </a:r>
            <a:r>
              <a:rPr lang="es-MX" b="1" dirty="0">
                <a:effectLst/>
                <a:latin typeface="unset"/>
              </a:rPr>
              <a:t> </a:t>
            </a:r>
            <a:r>
              <a:rPr lang="es-MX" b="1" dirty="0">
                <a:solidFill>
                  <a:srgbClr val="00B0F0"/>
                </a:solidFill>
                <a:effectLst/>
                <a:latin typeface="unset"/>
              </a:rPr>
              <a:t>eliminar</a:t>
            </a:r>
            <a:r>
              <a:rPr lang="es-MX" b="1" dirty="0">
                <a:effectLst/>
                <a:latin typeface="unset"/>
              </a:rPr>
              <a:t> </a:t>
            </a:r>
            <a:r>
              <a:rPr lang="es-MX" b="1" dirty="0">
                <a:solidFill>
                  <a:srgbClr val="00B0F0"/>
                </a:solidFill>
                <a:effectLst/>
                <a:latin typeface="unset"/>
              </a:rPr>
              <a:t>celdas</a:t>
            </a:r>
            <a:r>
              <a:rPr lang="es-MX" b="1" dirty="0">
                <a:effectLst/>
                <a:latin typeface="unset"/>
              </a:rPr>
              <a:t> </a:t>
            </a:r>
            <a:r>
              <a:rPr lang="es-MX" b="1" dirty="0">
                <a:solidFill>
                  <a:srgbClr val="00B0F0"/>
                </a:solidFill>
                <a:effectLst/>
                <a:latin typeface="unset"/>
              </a:rPr>
              <a:t>en</a:t>
            </a:r>
            <a:r>
              <a:rPr lang="es-MX" b="1" dirty="0">
                <a:effectLst/>
                <a:latin typeface="unset"/>
              </a:rPr>
              <a:t> </a:t>
            </a:r>
            <a:r>
              <a:rPr lang="es-MX" b="1" dirty="0">
                <a:solidFill>
                  <a:srgbClr val="00B0F0"/>
                </a:solidFill>
                <a:effectLst/>
                <a:latin typeface="unset"/>
              </a:rPr>
              <a:t>blanco</a:t>
            </a:r>
            <a:r>
              <a:rPr lang="es-MX" b="1" dirty="0">
                <a:effectLst/>
                <a:latin typeface="unset"/>
              </a:rPr>
              <a:t> (Filtrar - condiciones)</a:t>
            </a:r>
            <a:endParaRPr lang="es-MX" dirty="0">
              <a:effectLst/>
              <a:latin typeface="var(--cds-font-family-source-sans-pro)"/>
            </a:endParaRPr>
          </a:p>
          <a:p>
            <a:pPr>
              <a:lnSpc>
                <a:spcPct val="170000"/>
              </a:lnSpc>
            </a:pPr>
            <a:r>
              <a:rPr lang="es-MX" b="1" dirty="0">
                <a:solidFill>
                  <a:srgbClr val="00B0F0"/>
                </a:solidFill>
                <a:effectLst/>
                <a:latin typeface="unset"/>
              </a:rPr>
              <a:t>Transponer</a:t>
            </a:r>
            <a:r>
              <a:rPr lang="es-MX" b="1" dirty="0">
                <a:effectLst/>
                <a:latin typeface="unset"/>
              </a:rPr>
              <a:t> </a:t>
            </a:r>
            <a:r>
              <a:rPr lang="es-MX" b="1" dirty="0">
                <a:solidFill>
                  <a:srgbClr val="00B0F0"/>
                </a:solidFill>
                <a:effectLst/>
                <a:latin typeface="unset"/>
              </a:rPr>
              <a:t>datos</a:t>
            </a:r>
            <a:r>
              <a:rPr lang="es-MX" b="1" dirty="0">
                <a:effectLst/>
                <a:latin typeface="unset"/>
              </a:rPr>
              <a:t> (copiar - pegar transponer datos)</a:t>
            </a:r>
            <a:endParaRPr lang="es-MX" dirty="0">
              <a:effectLst/>
              <a:latin typeface="var(--cds-font-family-source-sans-pro)"/>
            </a:endParaRPr>
          </a:p>
          <a:p>
            <a:pPr>
              <a:lnSpc>
                <a:spcPct val="170000"/>
              </a:lnSpc>
            </a:pPr>
            <a:r>
              <a:rPr lang="es-MX" b="1" dirty="0">
                <a:solidFill>
                  <a:srgbClr val="00B0F0"/>
                </a:solidFill>
                <a:effectLst/>
                <a:latin typeface="unset"/>
              </a:rPr>
              <a:t>Quitar espacios extra en las celdas con datos de cadena</a:t>
            </a:r>
            <a:r>
              <a:rPr lang="es-MX" b="1" dirty="0">
                <a:effectLst/>
                <a:latin typeface="unset"/>
              </a:rPr>
              <a:t> (ESPACIOS(#Celda))</a:t>
            </a:r>
            <a:endParaRPr lang="es-MX" dirty="0">
              <a:effectLst/>
              <a:latin typeface="var(--cds-font-family-source-sans-pro)"/>
            </a:endParaRPr>
          </a:p>
          <a:p>
            <a:pPr>
              <a:lnSpc>
                <a:spcPct val="170000"/>
              </a:lnSpc>
            </a:pPr>
            <a:r>
              <a:rPr lang="es-MX" b="1" dirty="0">
                <a:solidFill>
                  <a:srgbClr val="00B0F0"/>
                </a:solidFill>
                <a:effectLst/>
                <a:latin typeface="unset"/>
              </a:rPr>
              <a:t>Cambiar mayúscula/minúscula/tamaño apropiado del texto</a:t>
            </a:r>
            <a:r>
              <a:rPr lang="es-MX" b="1" dirty="0">
                <a:effectLst/>
                <a:latin typeface="unset"/>
              </a:rPr>
              <a:t> [ MINUSC(), MAYUSC(), NOMPROPIO() ]</a:t>
            </a:r>
            <a:endParaRPr lang="es-MX" b="1" dirty="0">
              <a:solidFill>
                <a:srgbClr val="00B0F0"/>
              </a:solidFill>
              <a:effectLst/>
              <a:latin typeface="unset"/>
            </a:endParaRPr>
          </a:p>
          <a:p>
            <a:pPr>
              <a:lnSpc>
                <a:spcPct val="170000"/>
              </a:lnSpc>
            </a:pPr>
            <a:r>
              <a:rPr lang="es-MX" b="1" dirty="0">
                <a:solidFill>
                  <a:srgbClr val="00B0F0"/>
                </a:solidFill>
                <a:effectLst/>
                <a:latin typeface="unset"/>
              </a:rPr>
              <a:t>Eliminar todo el formato </a:t>
            </a:r>
            <a:r>
              <a:rPr lang="es-MX" b="1" dirty="0">
                <a:effectLst/>
                <a:latin typeface="unset"/>
              </a:rPr>
              <a:t>(</a:t>
            </a:r>
            <a:r>
              <a:rPr lang="es-MX" b="1">
                <a:latin typeface="unset"/>
              </a:rPr>
              <a:t>b</a:t>
            </a:r>
            <a:r>
              <a:rPr lang="es-MX" b="1">
                <a:effectLst/>
                <a:latin typeface="unset"/>
              </a:rPr>
              <a:t>orrar formatos) </a:t>
            </a:r>
            <a:endParaRPr lang="es-MX" dirty="0">
              <a:effectLst/>
              <a:latin typeface="var(--cds-font-family-source-sans-pro)"/>
            </a:endParaRPr>
          </a:p>
        </p:txBody>
      </p:sp>
    </p:spTree>
    <p:extLst>
      <p:ext uri="{BB962C8B-B14F-4D97-AF65-F5344CB8AC3E}">
        <p14:creationId xmlns:p14="http://schemas.microsoft.com/office/powerpoint/2010/main" val="38226077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D6086CF3-BB66-127C-9ADA-9279B6F64411}"/>
              </a:ext>
            </a:extLst>
          </p:cNvPr>
          <p:cNvPicPr>
            <a:picLocks noChangeAspect="1"/>
          </p:cNvPicPr>
          <p:nvPr/>
        </p:nvPicPr>
        <p:blipFill>
          <a:blip r:embed="rId2"/>
          <a:stretch>
            <a:fillRect/>
          </a:stretch>
        </p:blipFill>
        <p:spPr>
          <a:xfrm>
            <a:off x="358851" y="1205294"/>
            <a:ext cx="5680319" cy="1271059"/>
          </a:xfrm>
          <a:prstGeom prst="rect">
            <a:avLst/>
          </a:prstGeom>
        </p:spPr>
      </p:pic>
      <p:sp>
        <p:nvSpPr>
          <p:cNvPr id="6" name="Rectangle 1">
            <a:extLst>
              <a:ext uri="{FF2B5EF4-FFF2-40B4-BE49-F238E27FC236}">
                <a16:creationId xmlns:a16="http://schemas.microsoft.com/office/drawing/2014/main" id="{D4DFB509-DE0F-022C-53A3-8000ED61A6AD}"/>
              </a:ext>
            </a:extLst>
          </p:cNvPr>
          <p:cNvSpPr>
            <a:spLocks noChangeArrowheads="1"/>
          </p:cNvSpPr>
          <p:nvPr/>
        </p:nvSpPr>
        <p:spPr bwMode="auto">
          <a:xfrm>
            <a:off x="504031" y="225083"/>
            <a:ext cx="111839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MX" altLang="es-MX" sz="2000" b="1" i="0" u="none" strike="noStrike" cap="none" normalizeH="0" baseline="0">
                <a:ln>
                  <a:noFill/>
                </a:ln>
                <a:solidFill>
                  <a:srgbClr val="333333"/>
                </a:solidFill>
                <a:effectLst/>
                <a:latin typeface="OpenSans"/>
              </a:rPr>
              <a:t>Características de la limpieza de datos en las hojas de cálculo</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s-MX" altLang="es-MX" sz="1800" b="0" i="0" u="none" strike="noStrike" cap="none" normalizeH="0" baseline="0">
              <a:ln>
                <a:noFill/>
              </a:ln>
              <a:solidFill>
                <a:schemeClr val="tx1"/>
              </a:solidFill>
              <a:effectLst/>
              <a:latin typeface="Arial" panose="020B0604020202020204" pitchFamily="34" charset="0"/>
            </a:endParaRPr>
          </a:p>
        </p:txBody>
      </p:sp>
      <p:sp>
        <p:nvSpPr>
          <p:cNvPr id="7" name="Rectangle 2">
            <a:extLst>
              <a:ext uri="{FF2B5EF4-FFF2-40B4-BE49-F238E27FC236}">
                <a16:creationId xmlns:a16="http://schemas.microsoft.com/office/drawing/2014/main" id="{646FA701-BB4C-E333-38E8-A270AAC609A7}"/>
              </a:ext>
            </a:extLst>
          </p:cNvPr>
          <p:cNvSpPr>
            <a:spLocks noChangeArrowheads="1"/>
          </p:cNvSpPr>
          <p:nvPr/>
        </p:nvSpPr>
        <p:spPr bwMode="auto">
          <a:xfrm>
            <a:off x="504031" y="225083"/>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s-MX" altLang="es-MX" sz="1000" b="0" i="0" u="none" strike="noStrike" cap="none" normalizeH="0" baseline="0">
                <a:ln>
                  <a:noFill/>
                </a:ln>
                <a:solidFill>
                  <a:srgbClr val="333333"/>
                </a:solidFill>
                <a:effectLst/>
                <a:latin typeface="OpenSans"/>
              </a:rPr>
            </a:br>
            <a:endParaRPr kumimoji="0" lang="es-MX" altLang="es-MX" sz="1800" b="0" i="0" u="none" strike="noStrike" cap="none" normalizeH="0" baseline="0">
              <a:ln>
                <a:noFill/>
              </a:ln>
              <a:solidFill>
                <a:schemeClr val="tx1"/>
              </a:solidFill>
              <a:effectLst/>
              <a:latin typeface="Arial" panose="020B0604020202020204" pitchFamily="34" charset="0"/>
            </a:endParaRPr>
          </a:p>
        </p:txBody>
      </p:sp>
      <p:pic>
        <p:nvPicPr>
          <p:cNvPr id="9" name="Imagen 8">
            <a:extLst>
              <a:ext uri="{FF2B5EF4-FFF2-40B4-BE49-F238E27FC236}">
                <a16:creationId xmlns:a16="http://schemas.microsoft.com/office/drawing/2014/main" id="{CE535777-89A7-40E4-590D-A6A32AFFD10D}"/>
              </a:ext>
            </a:extLst>
          </p:cNvPr>
          <p:cNvPicPr>
            <a:picLocks noChangeAspect="1"/>
          </p:cNvPicPr>
          <p:nvPr/>
        </p:nvPicPr>
        <p:blipFill>
          <a:blip r:embed="rId3"/>
          <a:stretch>
            <a:fillRect/>
          </a:stretch>
        </p:blipFill>
        <p:spPr>
          <a:xfrm>
            <a:off x="6698946" y="1301353"/>
            <a:ext cx="5389962" cy="1297136"/>
          </a:xfrm>
          <a:prstGeom prst="rect">
            <a:avLst/>
          </a:prstGeom>
        </p:spPr>
      </p:pic>
      <p:pic>
        <p:nvPicPr>
          <p:cNvPr id="11" name="Imagen 10">
            <a:extLst>
              <a:ext uri="{FF2B5EF4-FFF2-40B4-BE49-F238E27FC236}">
                <a16:creationId xmlns:a16="http://schemas.microsoft.com/office/drawing/2014/main" id="{3B99E56D-6985-5FD6-37B9-B98EF7EB4077}"/>
              </a:ext>
            </a:extLst>
          </p:cNvPr>
          <p:cNvPicPr>
            <a:picLocks noChangeAspect="1"/>
          </p:cNvPicPr>
          <p:nvPr/>
        </p:nvPicPr>
        <p:blipFill>
          <a:blip r:embed="rId4"/>
          <a:stretch>
            <a:fillRect/>
          </a:stretch>
        </p:blipFill>
        <p:spPr>
          <a:xfrm>
            <a:off x="358851" y="2760359"/>
            <a:ext cx="5389961" cy="1392407"/>
          </a:xfrm>
          <a:prstGeom prst="rect">
            <a:avLst/>
          </a:prstGeom>
        </p:spPr>
      </p:pic>
      <p:pic>
        <p:nvPicPr>
          <p:cNvPr id="13" name="Imagen 12">
            <a:extLst>
              <a:ext uri="{FF2B5EF4-FFF2-40B4-BE49-F238E27FC236}">
                <a16:creationId xmlns:a16="http://schemas.microsoft.com/office/drawing/2014/main" id="{05B9CE96-4B40-C2E8-B6DA-2D271BEB7768}"/>
              </a:ext>
            </a:extLst>
          </p:cNvPr>
          <p:cNvPicPr>
            <a:picLocks noChangeAspect="1"/>
          </p:cNvPicPr>
          <p:nvPr/>
        </p:nvPicPr>
        <p:blipFill>
          <a:blip r:embed="rId5"/>
          <a:stretch>
            <a:fillRect/>
          </a:stretch>
        </p:blipFill>
        <p:spPr>
          <a:xfrm>
            <a:off x="6268339" y="3039229"/>
            <a:ext cx="5820569" cy="1271058"/>
          </a:xfrm>
          <a:prstGeom prst="rect">
            <a:avLst/>
          </a:prstGeom>
        </p:spPr>
      </p:pic>
      <p:pic>
        <p:nvPicPr>
          <p:cNvPr id="15" name="Imagen 14">
            <a:extLst>
              <a:ext uri="{FF2B5EF4-FFF2-40B4-BE49-F238E27FC236}">
                <a16:creationId xmlns:a16="http://schemas.microsoft.com/office/drawing/2014/main" id="{1CE9B2BB-C6B3-ECE2-7163-13D1C790EF64}"/>
              </a:ext>
            </a:extLst>
          </p:cNvPr>
          <p:cNvPicPr>
            <a:picLocks noChangeAspect="1"/>
          </p:cNvPicPr>
          <p:nvPr/>
        </p:nvPicPr>
        <p:blipFill>
          <a:blip r:embed="rId6"/>
          <a:stretch>
            <a:fillRect/>
          </a:stretch>
        </p:blipFill>
        <p:spPr>
          <a:xfrm>
            <a:off x="505472" y="4751027"/>
            <a:ext cx="5848350" cy="1638300"/>
          </a:xfrm>
          <a:prstGeom prst="rect">
            <a:avLst/>
          </a:prstGeom>
        </p:spPr>
      </p:pic>
    </p:spTree>
    <p:extLst>
      <p:ext uri="{BB962C8B-B14F-4D97-AF65-F5344CB8AC3E}">
        <p14:creationId xmlns:p14="http://schemas.microsoft.com/office/powerpoint/2010/main" val="164172219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ACC6624E-83C5-1D96-FCDE-507DACFF4DCA}"/>
              </a:ext>
            </a:extLst>
          </p:cNvPr>
          <p:cNvSpPr>
            <a:spLocks noGrp="1"/>
          </p:cNvSpPr>
          <p:nvPr>
            <p:ph idx="1"/>
          </p:nvPr>
        </p:nvSpPr>
        <p:spPr>
          <a:xfrm>
            <a:off x="649941" y="1072589"/>
            <a:ext cx="10995212" cy="5341657"/>
          </a:xfrm>
        </p:spPr>
        <p:txBody>
          <a:bodyPr>
            <a:normAutofit fontScale="92500" lnSpcReduction="20000"/>
          </a:bodyPr>
          <a:lstStyle/>
          <a:p>
            <a:r>
              <a:rPr lang="es-MX" dirty="0"/>
              <a:t>Identificar espacios en blanco </a:t>
            </a:r>
          </a:p>
          <a:p>
            <a:pPr marL="0" indent="0">
              <a:buNone/>
            </a:pPr>
            <a:r>
              <a:rPr lang="es-MX" dirty="0"/>
              <a:t>Inicio - Formato condicional – reglas para resaltar celdas – más reglas – aplicar formato únicamente a celdas que contengan – celdas en blanco</a:t>
            </a:r>
          </a:p>
          <a:p>
            <a:pPr marL="0" indent="0">
              <a:buNone/>
            </a:pPr>
            <a:endParaRPr lang="es-MX" dirty="0"/>
          </a:p>
          <a:p>
            <a:r>
              <a:rPr lang="es-MX" dirty="0"/>
              <a:t>Remover duplicados</a:t>
            </a:r>
          </a:p>
          <a:p>
            <a:pPr marL="0" indent="0">
              <a:buNone/>
            </a:pPr>
            <a:r>
              <a:rPr lang="es-MX" dirty="0"/>
              <a:t>Diseño de tabla – eliminar duplicados</a:t>
            </a:r>
          </a:p>
          <a:p>
            <a:pPr marL="0" indent="0">
              <a:buNone/>
            </a:pPr>
            <a:endParaRPr lang="es-MX" dirty="0"/>
          </a:p>
          <a:p>
            <a:r>
              <a:rPr lang="es-MX" dirty="0"/>
              <a:t>Dar un formato único a columna completa</a:t>
            </a:r>
          </a:p>
          <a:p>
            <a:pPr marL="0" indent="0">
              <a:buNone/>
            </a:pPr>
            <a:r>
              <a:rPr lang="es-MX" dirty="0"/>
              <a:t>Seleccionar columna – formato de celdas -  numero – fecha</a:t>
            </a:r>
          </a:p>
          <a:p>
            <a:pPr marL="0" indent="0">
              <a:buNone/>
            </a:pPr>
            <a:endParaRPr lang="es-MX" dirty="0"/>
          </a:p>
          <a:p>
            <a:r>
              <a:rPr lang="es-MX" dirty="0"/>
              <a:t>Separar texto a columnas</a:t>
            </a:r>
          </a:p>
          <a:p>
            <a:pPr marL="0" indent="0">
              <a:buNone/>
            </a:pPr>
            <a:r>
              <a:rPr lang="es-MX" dirty="0"/>
              <a:t>Datos – texto en columnas – delimitados - separador</a:t>
            </a:r>
          </a:p>
          <a:p>
            <a:pPr marL="0" indent="0">
              <a:buNone/>
            </a:pPr>
            <a:r>
              <a:rPr lang="es-MX" dirty="0"/>
              <a:t> </a:t>
            </a:r>
          </a:p>
        </p:txBody>
      </p:sp>
    </p:spTree>
    <p:extLst>
      <p:ext uri="{BB962C8B-B14F-4D97-AF65-F5344CB8AC3E}">
        <p14:creationId xmlns:p14="http://schemas.microsoft.com/office/powerpoint/2010/main" val="175900119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A6B76A6C-8A28-5D5E-F1D1-93317C4804E7}"/>
              </a:ext>
            </a:extLst>
          </p:cNvPr>
          <p:cNvPicPr>
            <a:picLocks noChangeAspect="1"/>
          </p:cNvPicPr>
          <p:nvPr/>
        </p:nvPicPr>
        <p:blipFill>
          <a:blip r:embed="rId2"/>
          <a:stretch>
            <a:fillRect/>
          </a:stretch>
        </p:blipFill>
        <p:spPr>
          <a:xfrm>
            <a:off x="600076" y="268101"/>
            <a:ext cx="4845984" cy="1234592"/>
          </a:xfrm>
          <a:prstGeom prst="rect">
            <a:avLst/>
          </a:prstGeom>
        </p:spPr>
      </p:pic>
      <p:pic>
        <p:nvPicPr>
          <p:cNvPr id="7" name="Imagen 6">
            <a:extLst>
              <a:ext uri="{FF2B5EF4-FFF2-40B4-BE49-F238E27FC236}">
                <a16:creationId xmlns:a16="http://schemas.microsoft.com/office/drawing/2014/main" id="{FDA1998E-837D-2165-C37C-CC624AA9C6A2}"/>
              </a:ext>
            </a:extLst>
          </p:cNvPr>
          <p:cNvPicPr>
            <a:picLocks noChangeAspect="1"/>
          </p:cNvPicPr>
          <p:nvPr/>
        </p:nvPicPr>
        <p:blipFill>
          <a:blip r:embed="rId3"/>
          <a:stretch>
            <a:fillRect/>
          </a:stretch>
        </p:blipFill>
        <p:spPr>
          <a:xfrm>
            <a:off x="6275014" y="268101"/>
            <a:ext cx="4845984" cy="1331052"/>
          </a:xfrm>
          <a:prstGeom prst="rect">
            <a:avLst/>
          </a:prstGeom>
        </p:spPr>
      </p:pic>
      <p:pic>
        <p:nvPicPr>
          <p:cNvPr id="9" name="Imagen 8">
            <a:extLst>
              <a:ext uri="{FF2B5EF4-FFF2-40B4-BE49-F238E27FC236}">
                <a16:creationId xmlns:a16="http://schemas.microsoft.com/office/drawing/2014/main" id="{D277C952-23AB-0FB7-19D0-18E528C251EF}"/>
              </a:ext>
            </a:extLst>
          </p:cNvPr>
          <p:cNvPicPr>
            <a:picLocks noChangeAspect="1"/>
          </p:cNvPicPr>
          <p:nvPr/>
        </p:nvPicPr>
        <p:blipFill>
          <a:blip r:embed="rId4"/>
          <a:stretch>
            <a:fillRect/>
          </a:stretch>
        </p:blipFill>
        <p:spPr>
          <a:xfrm>
            <a:off x="386483" y="1882794"/>
            <a:ext cx="5281794" cy="1175497"/>
          </a:xfrm>
          <a:prstGeom prst="rect">
            <a:avLst/>
          </a:prstGeom>
        </p:spPr>
      </p:pic>
      <p:pic>
        <p:nvPicPr>
          <p:cNvPr id="11" name="Imagen 10">
            <a:extLst>
              <a:ext uri="{FF2B5EF4-FFF2-40B4-BE49-F238E27FC236}">
                <a16:creationId xmlns:a16="http://schemas.microsoft.com/office/drawing/2014/main" id="{E9303488-959D-0D61-4B16-418E8105B430}"/>
              </a:ext>
            </a:extLst>
          </p:cNvPr>
          <p:cNvPicPr>
            <a:picLocks noChangeAspect="1"/>
          </p:cNvPicPr>
          <p:nvPr/>
        </p:nvPicPr>
        <p:blipFill>
          <a:blip r:embed="rId5"/>
          <a:stretch>
            <a:fillRect/>
          </a:stretch>
        </p:blipFill>
        <p:spPr>
          <a:xfrm>
            <a:off x="6096000" y="1999473"/>
            <a:ext cx="5709517" cy="1331053"/>
          </a:xfrm>
          <a:prstGeom prst="rect">
            <a:avLst/>
          </a:prstGeom>
        </p:spPr>
      </p:pic>
      <p:pic>
        <p:nvPicPr>
          <p:cNvPr id="13" name="Imagen 12">
            <a:extLst>
              <a:ext uri="{FF2B5EF4-FFF2-40B4-BE49-F238E27FC236}">
                <a16:creationId xmlns:a16="http://schemas.microsoft.com/office/drawing/2014/main" id="{AD1D7BEB-1EAA-2401-CF44-E66A358DBF5E}"/>
              </a:ext>
            </a:extLst>
          </p:cNvPr>
          <p:cNvPicPr>
            <a:picLocks noChangeAspect="1"/>
          </p:cNvPicPr>
          <p:nvPr/>
        </p:nvPicPr>
        <p:blipFill>
          <a:blip r:embed="rId6"/>
          <a:stretch>
            <a:fillRect/>
          </a:stretch>
        </p:blipFill>
        <p:spPr>
          <a:xfrm>
            <a:off x="545227" y="3608827"/>
            <a:ext cx="5123050" cy="1138456"/>
          </a:xfrm>
          <a:prstGeom prst="rect">
            <a:avLst/>
          </a:prstGeom>
        </p:spPr>
      </p:pic>
      <p:pic>
        <p:nvPicPr>
          <p:cNvPr id="15" name="Imagen 14">
            <a:extLst>
              <a:ext uri="{FF2B5EF4-FFF2-40B4-BE49-F238E27FC236}">
                <a16:creationId xmlns:a16="http://schemas.microsoft.com/office/drawing/2014/main" id="{3A3EDC6A-6844-FFFD-E788-BE6A59863E02}"/>
              </a:ext>
            </a:extLst>
          </p:cNvPr>
          <p:cNvPicPr>
            <a:picLocks noChangeAspect="1"/>
          </p:cNvPicPr>
          <p:nvPr/>
        </p:nvPicPr>
        <p:blipFill>
          <a:blip r:embed="rId7"/>
          <a:stretch>
            <a:fillRect/>
          </a:stretch>
        </p:blipFill>
        <p:spPr>
          <a:xfrm>
            <a:off x="6096000" y="3730846"/>
            <a:ext cx="5744998" cy="1331053"/>
          </a:xfrm>
          <a:prstGeom prst="rect">
            <a:avLst/>
          </a:prstGeom>
        </p:spPr>
      </p:pic>
      <p:pic>
        <p:nvPicPr>
          <p:cNvPr id="17" name="Imagen 16">
            <a:extLst>
              <a:ext uri="{FF2B5EF4-FFF2-40B4-BE49-F238E27FC236}">
                <a16:creationId xmlns:a16="http://schemas.microsoft.com/office/drawing/2014/main" id="{D9FD673B-3BDA-AA6B-5BFF-21622E2DD887}"/>
              </a:ext>
            </a:extLst>
          </p:cNvPr>
          <p:cNvPicPr>
            <a:picLocks noChangeAspect="1"/>
          </p:cNvPicPr>
          <p:nvPr/>
        </p:nvPicPr>
        <p:blipFill>
          <a:blip r:embed="rId8"/>
          <a:stretch>
            <a:fillRect/>
          </a:stretch>
        </p:blipFill>
        <p:spPr>
          <a:xfrm>
            <a:off x="541377" y="5161817"/>
            <a:ext cx="5130749" cy="1138457"/>
          </a:xfrm>
          <a:prstGeom prst="rect">
            <a:avLst/>
          </a:prstGeom>
        </p:spPr>
      </p:pic>
      <p:pic>
        <p:nvPicPr>
          <p:cNvPr id="19" name="Imagen 18">
            <a:extLst>
              <a:ext uri="{FF2B5EF4-FFF2-40B4-BE49-F238E27FC236}">
                <a16:creationId xmlns:a16="http://schemas.microsoft.com/office/drawing/2014/main" id="{01AB3E67-A5D7-816C-4BC7-2FFAB82A1660}"/>
              </a:ext>
            </a:extLst>
          </p:cNvPr>
          <p:cNvPicPr>
            <a:picLocks noChangeAspect="1"/>
          </p:cNvPicPr>
          <p:nvPr/>
        </p:nvPicPr>
        <p:blipFill>
          <a:blip r:embed="rId9"/>
          <a:stretch>
            <a:fillRect/>
          </a:stretch>
        </p:blipFill>
        <p:spPr>
          <a:xfrm>
            <a:off x="6275014" y="5376597"/>
            <a:ext cx="4929040" cy="1213302"/>
          </a:xfrm>
          <a:prstGeom prst="rect">
            <a:avLst/>
          </a:prstGeom>
        </p:spPr>
      </p:pic>
    </p:spTree>
    <p:extLst>
      <p:ext uri="{BB962C8B-B14F-4D97-AF65-F5344CB8AC3E}">
        <p14:creationId xmlns:p14="http://schemas.microsoft.com/office/powerpoint/2010/main" val="32723279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54633E14-917D-122C-70E2-453208577291}"/>
              </a:ext>
            </a:extLst>
          </p:cNvPr>
          <p:cNvPicPr>
            <a:picLocks noChangeAspect="1"/>
          </p:cNvPicPr>
          <p:nvPr/>
        </p:nvPicPr>
        <p:blipFill>
          <a:blip r:embed="rId2"/>
          <a:stretch>
            <a:fillRect/>
          </a:stretch>
        </p:blipFill>
        <p:spPr>
          <a:xfrm>
            <a:off x="6021267" y="3496795"/>
            <a:ext cx="5834620" cy="2649175"/>
          </a:xfrm>
          <a:prstGeom prst="rect">
            <a:avLst/>
          </a:prstGeom>
        </p:spPr>
      </p:pic>
      <p:pic>
        <p:nvPicPr>
          <p:cNvPr id="2" name="Imagen 1">
            <a:extLst>
              <a:ext uri="{FF2B5EF4-FFF2-40B4-BE49-F238E27FC236}">
                <a16:creationId xmlns:a16="http://schemas.microsoft.com/office/drawing/2014/main" id="{0E16C65D-9894-71B1-0AE8-B90AC4752982}"/>
              </a:ext>
            </a:extLst>
          </p:cNvPr>
          <p:cNvPicPr>
            <a:picLocks noChangeAspect="1"/>
          </p:cNvPicPr>
          <p:nvPr/>
        </p:nvPicPr>
        <p:blipFill>
          <a:blip r:embed="rId3"/>
          <a:stretch>
            <a:fillRect/>
          </a:stretch>
        </p:blipFill>
        <p:spPr>
          <a:xfrm>
            <a:off x="400050" y="341439"/>
            <a:ext cx="5924550" cy="1076325"/>
          </a:xfrm>
          <a:prstGeom prst="rect">
            <a:avLst/>
          </a:prstGeom>
        </p:spPr>
      </p:pic>
      <p:pic>
        <p:nvPicPr>
          <p:cNvPr id="3" name="Imagen 2">
            <a:extLst>
              <a:ext uri="{FF2B5EF4-FFF2-40B4-BE49-F238E27FC236}">
                <a16:creationId xmlns:a16="http://schemas.microsoft.com/office/drawing/2014/main" id="{A2B295B9-B289-5BD6-8868-4E917E511FB9}"/>
              </a:ext>
            </a:extLst>
          </p:cNvPr>
          <p:cNvPicPr>
            <a:picLocks noChangeAspect="1"/>
          </p:cNvPicPr>
          <p:nvPr/>
        </p:nvPicPr>
        <p:blipFill>
          <a:blip r:embed="rId4"/>
          <a:stretch>
            <a:fillRect/>
          </a:stretch>
        </p:blipFill>
        <p:spPr>
          <a:xfrm>
            <a:off x="400050" y="3630486"/>
            <a:ext cx="5467350" cy="1809750"/>
          </a:xfrm>
          <a:prstGeom prst="rect">
            <a:avLst/>
          </a:prstGeom>
        </p:spPr>
      </p:pic>
      <p:pic>
        <p:nvPicPr>
          <p:cNvPr id="4" name="Imagen 3">
            <a:extLst>
              <a:ext uri="{FF2B5EF4-FFF2-40B4-BE49-F238E27FC236}">
                <a16:creationId xmlns:a16="http://schemas.microsoft.com/office/drawing/2014/main" id="{A22F3D81-F32C-29B7-5B3D-477DBE08563C}"/>
              </a:ext>
            </a:extLst>
          </p:cNvPr>
          <p:cNvPicPr>
            <a:picLocks noChangeAspect="1"/>
          </p:cNvPicPr>
          <p:nvPr/>
        </p:nvPicPr>
        <p:blipFill>
          <a:blip r:embed="rId5"/>
          <a:stretch>
            <a:fillRect/>
          </a:stretch>
        </p:blipFill>
        <p:spPr>
          <a:xfrm>
            <a:off x="6324600" y="1417764"/>
            <a:ext cx="5629275" cy="1552575"/>
          </a:xfrm>
          <a:prstGeom prst="rect">
            <a:avLst/>
          </a:prstGeom>
        </p:spPr>
      </p:pic>
    </p:spTree>
    <p:extLst>
      <p:ext uri="{BB962C8B-B14F-4D97-AF65-F5344CB8AC3E}">
        <p14:creationId xmlns:p14="http://schemas.microsoft.com/office/powerpoint/2010/main" val="358641072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7A064512-CBEB-F940-3016-1ADCA1CB79A7}"/>
              </a:ext>
            </a:extLst>
          </p:cNvPr>
          <p:cNvSpPr txBox="1"/>
          <p:nvPr/>
        </p:nvSpPr>
        <p:spPr>
          <a:xfrm>
            <a:off x="6307009" y="3251883"/>
            <a:ext cx="4745347" cy="2677656"/>
          </a:xfrm>
          <a:prstGeom prst="rect">
            <a:avLst/>
          </a:prstGeom>
          <a:noFill/>
        </p:spPr>
        <p:txBody>
          <a:bodyPr wrap="square" rtlCol="0">
            <a:spAutoFit/>
          </a:bodyPr>
          <a:lstStyle/>
          <a:p>
            <a:r>
              <a:rPr lang="es-MX" sz="2400" dirty="0">
                <a:solidFill>
                  <a:srgbClr val="FF0000"/>
                </a:solidFill>
              </a:rPr>
              <a:t>CONTAR.SI(rango,””)</a:t>
            </a:r>
          </a:p>
          <a:p>
            <a:r>
              <a:rPr lang="es-MX" sz="2400" dirty="0">
                <a:solidFill>
                  <a:srgbClr val="FF0000"/>
                </a:solidFill>
              </a:rPr>
              <a:t>LARGO()</a:t>
            </a:r>
          </a:p>
          <a:p>
            <a:r>
              <a:rPr lang="es-MX" sz="2400" dirty="0">
                <a:solidFill>
                  <a:srgbClr val="FF0000"/>
                </a:solidFill>
              </a:rPr>
              <a:t>DERECHO(rango, #)</a:t>
            </a:r>
          </a:p>
          <a:p>
            <a:r>
              <a:rPr lang="es-MX" sz="2400" dirty="0">
                <a:solidFill>
                  <a:srgbClr val="FF0000"/>
                </a:solidFill>
              </a:rPr>
              <a:t>IZQUIERDO(rango,#)</a:t>
            </a:r>
          </a:p>
          <a:p>
            <a:r>
              <a:rPr lang="es-MX" sz="2400" dirty="0">
                <a:solidFill>
                  <a:srgbClr val="FF0000"/>
                </a:solidFill>
              </a:rPr>
              <a:t>EXTRAE(rango, inicio, #caracteres)</a:t>
            </a:r>
          </a:p>
          <a:p>
            <a:r>
              <a:rPr lang="es-MX" sz="2400" dirty="0">
                <a:solidFill>
                  <a:srgbClr val="FF0000"/>
                </a:solidFill>
              </a:rPr>
              <a:t>CONCAT(celda1, celda2)</a:t>
            </a:r>
          </a:p>
          <a:p>
            <a:r>
              <a:rPr lang="es-MX" sz="2400" dirty="0">
                <a:solidFill>
                  <a:srgbClr val="FF0000"/>
                </a:solidFill>
              </a:rPr>
              <a:t>ESPACIOS()</a:t>
            </a:r>
          </a:p>
        </p:txBody>
      </p:sp>
      <p:pic>
        <p:nvPicPr>
          <p:cNvPr id="4" name="Imagen 3">
            <a:extLst>
              <a:ext uri="{FF2B5EF4-FFF2-40B4-BE49-F238E27FC236}">
                <a16:creationId xmlns:a16="http://schemas.microsoft.com/office/drawing/2014/main" id="{D083933D-B290-D03C-D8B2-5589F0C03B5F}"/>
              </a:ext>
            </a:extLst>
          </p:cNvPr>
          <p:cNvPicPr>
            <a:picLocks noChangeAspect="1"/>
          </p:cNvPicPr>
          <p:nvPr/>
        </p:nvPicPr>
        <p:blipFill>
          <a:blip r:embed="rId2"/>
          <a:stretch>
            <a:fillRect/>
          </a:stretch>
        </p:blipFill>
        <p:spPr>
          <a:xfrm>
            <a:off x="557001" y="424897"/>
            <a:ext cx="5164929" cy="1349315"/>
          </a:xfrm>
          <a:prstGeom prst="rect">
            <a:avLst/>
          </a:prstGeom>
        </p:spPr>
      </p:pic>
      <p:pic>
        <p:nvPicPr>
          <p:cNvPr id="8" name="Imagen 7">
            <a:extLst>
              <a:ext uri="{FF2B5EF4-FFF2-40B4-BE49-F238E27FC236}">
                <a16:creationId xmlns:a16="http://schemas.microsoft.com/office/drawing/2014/main" id="{122D96C3-EA3E-2A1D-2FFF-A75A0E1E6225}"/>
              </a:ext>
            </a:extLst>
          </p:cNvPr>
          <p:cNvPicPr>
            <a:picLocks noChangeAspect="1"/>
          </p:cNvPicPr>
          <p:nvPr/>
        </p:nvPicPr>
        <p:blipFill>
          <a:blip r:embed="rId3"/>
          <a:stretch>
            <a:fillRect/>
          </a:stretch>
        </p:blipFill>
        <p:spPr>
          <a:xfrm>
            <a:off x="6728287" y="844684"/>
            <a:ext cx="4324069" cy="741269"/>
          </a:xfrm>
          <a:prstGeom prst="rect">
            <a:avLst/>
          </a:prstGeom>
        </p:spPr>
      </p:pic>
      <p:pic>
        <p:nvPicPr>
          <p:cNvPr id="12" name="Imagen 11">
            <a:extLst>
              <a:ext uri="{FF2B5EF4-FFF2-40B4-BE49-F238E27FC236}">
                <a16:creationId xmlns:a16="http://schemas.microsoft.com/office/drawing/2014/main" id="{770EF4FC-4231-3728-8A4D-3999E62D1E18}"/>
              </a:ext>
            </a:extLst>
          </p:cNvPr>
          <p:cNvPicPr>
            <a:picLocks noChangeAspect="1"/>
          </p:cNvPicPr>
          <p:nvPr/>
        </p:nvPicPr>
        <p:blipFill>
          <a:blip r:embed="rId4"/>
          <a:stretch>
            <a:fillRect/>
          </a:stretch>
        </p:blipFill>
        <p:spPr>
          <a:xfrm>
            <a:off x="557001" y="2456203"/>
            <a:ext cx="4920502" cy="1349315"/>
          </a:xfrm>
          <a:prstGeom prst="rect">
            <a:avLst/>
          </a:prstGeom>
        </p:spPr>
      </p:pic>
    </p:spTree>
    <p:extLst>
      <p:ext uri="{BB962C8B-B14F-4D97-AF65-F5344CB8AC3E}">
        <p14:creationId xmlns:p14="http://schemas.microsoft.com/office/powerpoint/2010/main" val="283106400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C05CEFCA-3D63-D962-2844-6173E26FFEB5}"/>
              </a:ext>
            </a:extLst>
          </p:cNvPr>
          <p:cNvSpPr>
            <a:spLocks noGrp="1"/>
          </p:cNvSpPr>
          <p:nvPr>
            <p:ph idx="1"/>
          </p:nvPr>
        </p:nvSpPr>
        <p:spPr>
          <a:xfrm>
            <a:off x="407894" y="386789"/>
            <a:ext cx="11049000" cy="4682752"/>
          </a:xfrm>
        </p:spPr>
        <p:txBody>
          <a:bodyPr>
            <a:normAutofit lnSpcReduction="10000"/>
          </a:bodyPr>
          <a:lstStyle/>
          <a:p>
            <a:pPr marL="0" indent="0" algn="just">
              <a:buNone/>
            </a:pPr>
            <a:r>
              <a:rPr lang="es-MX" dirty="0">
                <a:solidFill>
                  <a:srgbClr val="1F1F1F"/>
                </a:solidFill>
                <a:latin typeface="Source Sans Pro" panose="020B0503030403020204" pitchFamily="34" charset="0"/>
              </a:rPr>
              <a:t>La</a:t>
            </a:r>
            <a:r>
              <a:rPr lang="es-MX" b="0" i="0" dirty="0">
                <a:solidFill>
                  <a:srgbClr val="1F1F1F"/>
                </a:solidFill>
                <a:effectLst/>
                <a:latin typeface="Source Sans Pro" panose="020B0503030403020204" pitchFamily="34" charset="0"/>
              </a:rPr>
              <a:t> automatización del flujo de trabajo es el proceso de automatizar las partes de tu trabajo. Eso podría significar crear un disparador de eventos que envíe una notificación cuando se actualiza un sistema. O podría significar la automatización de partes del proceso de limpieza de datos. Como probablemente te imaginarás, automatizar diferentes partes de tu trabajo puede ahorrarte muchísimo tiempo, aumentar la productividad y darte más margen para concentrarte en otros aspectos importantes de la tarea.</a:t>
            </a:r>
          </a:p>
          <a:p>
            <a:pPr marL="0" indent="0" algn="just">
              <a:buNone/>
            </a:pPr>
            <a:r>
              <a:rPr lang="es-MX" b="0" i="0" dirty="0">
                <a:solidFill>
                  <a:srgbClr val="1F1F1F"/>
                </a:solidFill>
                <a:effectLst/>
                <a:latin typeface="Source Sans Pro" panose="020B0503030403020204" pitchFamily="34" charset="0"/>
              </a:rPr>
              <a:t>La automatización suena maravillosa, ¿verdad? Pero aunque sea tan conveniente, todavía hay algunas partes del trabajo que no se pueden automatizar. Echemos un vistazo a algunas cosas que podemos automatizar y algunas otras que no.</a:t>
            </a:r>
            <a:endParaRPr lang="es-MX" dirty="0"/>
          </a:p>
        </p:txBody>
      </p:sp>
      <p:pic>
        <p:nvPicPr>
          <p:cNvPr id="5" name="Imagen 4">
            <a:extLst>
              <a:ext uri="{FF2B5EF4-FFF2-40B4-BE49-F238E27FC236}">
                <a16:creationId xmlns:a16="http://schemas.microsoft.com/office/drawing/2014/main" id="{FCEF08B0-D757-AB1E-2F10-5E5C502E632E}"/>
              </a:ext>
            </a:extLst>
          </p:cNvPr>
          <p:cNvPicPr>
            <a:picLocks noChangeAspect="1"/>
          </p:cNvPicPr>
          <p:nvPr/>
        </p:nvPicPr>
        <p:blipFill rotWithShape="1">
          <a:blip r:embed="rId2"/>
          <a:srcRect b="50000"/>
          <a:stretch/>
        </p:blipFill>
        <p:spPr>
          <a:xfrm>
            <a:off x="1005620" y="4991392"/>
            <a:ext cx="9700360" cy="1479819"/>
          </a:xfrm>
          <a:prstGeom prst="rect">
            <a:avLst/>
          </a:prstGeom>
        </p:spPr>
      </p:pic>
    </p:spTree>
    <p:extLst>
      <p:ext uri="{BB962C8B-B14F-4D97-AF65-F5344CB8AC3E}">
        <p14:creationId xmlns:p14="http://schemas.microsoft.com/office/powerpoint/2010/main" val="96677751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contenido 4">
            <a:extLst>
              <a:ext uri="{FF2B5EF4-FFF2-40B4-BE49-F238E27FC236}">
                <a16:creationId xmlns:a16="http://schemas.microsoft.com/office/drawing/2014/main" id="{5ED5AAE1-4F1B-B55F-8AF5-E055330E3714}"/>
              </a:ext>
            </a:extLst>
          </p:cNvPr>
          <p:cNvPicPr>
            <a:picLocks noGrp="1" noChangeAspect="1"/>
          </p:cNvPicPr>
          <p:nvPr>
            <p:ph idx="1"/>
          </p:nvPr>
        </p:nvPicPr>
        <p:blipFill>
          <a:blip r:embed="rId2"/>
          <a:stretch>
            <a:fillRect/>
          </a:stretch>
        </p:blipFill>
        <p:spPr>
          <a:xfrm>
            <a:off x="607821" y="438722"/>
            <a:ext cx="10604129" cy="6280501"/>
          </a:xfrm>
        </p:spPr>
      </p:pic>
    </p:spTree>
    <p:extLst>
      <p:ext uri="{BB962C8B-B14F-4D97-AF65-F5344CB8AC3E}">
        <p14:creationId xmlns:p14="http://schemas.microsoft.com/office/powerpoint/2010/main" val="107670701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09B012DD-3D5E-AC41-1D1D-9A0FAA4A6E86}"/>
              </a:ext>
            </a:extLst>
          </p:cNvPr>
          <p:cNvSpPr>
            <a:spLocks noGrp="1"/>
          </p:cNvSpPr>
          <p:nvPr>
            <p:ph idx="1"/>
          </p:nvPr>
        </p:nvSpPr>
        <p:spPr>
          <a:xfrm>
            <a:off x="564776" y="564776"/>
            <a:ext cx="10789024" cy="5957048"/>
          </a:xfrm>
        </p:spPr>
        <p:txBody>
          <a:bodyPr>
            <a:normAutofit fontScale="85000" lnSpcReduction="20000"/>
          </a:bodyPr>
          <a:lstStyle/>
          <a:p>
            <a:pPr marL="0" indent="0">
              <a:buNone/>
            </a:pPr>
            <a:r>
              <a:rPr lang="es-MX" b="0" i="0" dirty="0">
                <a:solidFill>
                  <a:srgbClr val="1F1F1F"/>
                </a:solidFill>
                <a:effectLst/>
                <a:latin typeface="Source Sans Pro" panose="020B0503030403020204" pitchFamily="34" charset="0"/>
              </a:rPr>
              <a:t>Una de las maneras más importantes de optimizar tu limpieza de datos es limpiar los datos donde están alojados. Esto beneficiará a todo el equipo, y también significa que no tienes que repetir el proceso una y otra vez. </a:t>
            </a:r>
          </a:p>
          <a:p>
            <a:pPr marL="0" indent="0">
              <a:buNone/>
            </a:pPr>
            <a:endParaRPr lang="es-MX" dirty="0">
              <a:solidFill>
                <a:srgbClr val="1F1F1F"/>
              </a:solidFill>
              <a:latin typeface="Source Sans Pro" panose="020B0503030403020204" pitchFamily="34" charset="0"/>
            </a:endParaRPr>
          </a:p>
          <a:p>
            <a:pPr algn="l"/>
            <a:r>
              <a:rPr lang="es-MX" b="0" i="0" dirty="0">
                <a:solidFill>
                  <a:srgbClr val="1F1F1F"/>
                </a:solidFill>
                <a:effectLst/>
                <a:latin typeface="var(--cds-font-family-source-sans-pro)"/>
              </a:rPr>
              <a:t>Hay un montón de herramientas disponibles que pueden ayudar a automatizar tus procesos, y esas herramientas mejoran todo el tiempo. Aquí incluimos algunos artículos y blogs que puedes ver si quieres aprender más sobre la automatización de los flujos de trabajo y las diferentes herramientas que existen en el mercado para que uses: </a:t>
            </a:r>
          </a:p>
          <a:p>
            <a:pPr algn="l">
              <a:buFont typeface="Arial" panose="020B0604020202020204" pitchFamily="34" charset="0"/>
              <a:buChar char="•"/>
            </a:pPr>
            <a:r>
              <a:rPr lang="es-MX" b="1" i="0" u="sng" dirty="0" err="1">
                <a:solidFill>
                  <a:srgbClr val="1F1F1F"/>
                </a:solidFill>
                <a:effectLst/>
                <a:latin typeface="unset"/>
                <a:hlinkClick r:id="rId2"/>
              </a:rPr>
              <a:t>Automating</a:t>
            </a:r>
            <a:r>
              <a:rPr lang="es-MX" b="1" i="0" u="sng" dirty="0">
                <a:solidFill>
                  <a:srgbClr val="1F1F1F"/>
                </a:solidFill>
                <a:effectLst/>
                <a:latin typeface="unset"/>
                <a:hlinkClick r:id="rId2"/>
              </a:rPr>
              <a:t> </a:t>
            </a:r>
            <a:r>
              <a:rPr lang="es-MX" b="1" i="0" u="sng" dirty="0" err="1">
                <a:solidFill>
                  <a:srgbClr val="1F1F1F"/>
                </a:solidFill>
                <a:effectLst/>
                <a:latin typeface="unset"/>
                <a:hlinkClick r:id="rId2"/>
              </a:rPr>
              <a:t>Scientific</a:t>
            </a:r>
            <a:r>
              <a:rPr lang="es-MX" b="1" i="0" u="sng" dirty="0">
                <a:solidFill>
                  <a:srgbClr val="1F1F1F"/>
                </a:solidFill>
                <a:effectLst/>
                <a:latin typeface="unset"/>
                <a:hlinkClick r:id="rId2"/>
              </a:rPr>
              <a:t> Data </a:t>
            </a:r>
            <a:r>
              <a:rPr lang="es-MX" b="1" i="0" u="sng" dirty="0" err="1">
                <a:solidFill>
                  <a:srgbClr val="1F1F1F"/>
                </a:solidFill>
                <a:effectLst/>
                <a:latin typeface="unset"/>
                <a:hlinkClick r:id="rId2"/>
              </a:rPr>
              <a:t>Analysis</a:t>
            </a:r>
            <a:r>
              <a:rPr lang="es-MX" b="1" i="0" u="sng" dirty="0">
                <a:solidFill>
                  <a:srgbClr val="1F1F1F"/>
                </a:solidFill>
                <a:effectLst/>
                <a:latin typeface="unset"/>
                <a:hlinkClick r:id="rId2"/>
              </a:rPr>
              <a:t> </a:t>
            </a:r>
            <a:r>
              <a:rPr lang="es-MX" b="0" i="0" dirty="0">
                <a:solidFill>
                  <a:srgbClr val="1F1F1F"/>
                </a:solidFill>
                <a:effectLst/>
                <a:latin typeface="var(--cds-font-family-source-sans-pro)"/>
              </a:rPr>
              <a:t> (Cómo automatizar el análisis de datos científicos) de </a:t>
            </a:r>
            <a:r>
              <a:rPr lang="es-MX" b="0" i="0" dirty="0" err="1">
                <a:solidFill>
                  <a:srgbClr val="1F1F1F"/>
                </a:solidFill>
                <a:effectLst/>
                <a:latin typeface="var(--cds-font-family-source-sans-pro)"/>
              </a:rPr>
              <a:t>Towards</a:t>
            </a:r>
            <a:r>
              <a:rPr lang="es-MX" b="0" i="0" dirty="0">
                <a:solidFill>
                  <a:srgbClr val="1F1F1F"/>
                </a:solidFill>
                <a:effectLst/>
                <a:latin typeface="var(--cds-font-family-source-sans-pro)"/>
              </a:rPr>
              <a:t> Data </a:t>
            </a:r>
            <a:r>
              <a:rPr lang="es-MX" b="0" i="0" dirty="0" err="1">
                <a:solidFill>
                  <a:srgbClr val="1F1F1F"/>
                </a:solidFill>
                <a:effectLst/>
                <a:latin typeface="var(--cds-font-family-source-sans-pro)"/>
              </a:rPr>
              <a:t>Science</a:t>
            </a:r>
            <a:endParaRPr lang="es-MX" b="0" i="0" dirty="0">
              <a:solidFill>
                <a:srgbClr val="1F1F1F"/>
              </a:solidFill>
              <a:effectLst/>
              <a:latin typeface="var(--cds-font-family-source-sans-pro)"/>
            </a:endParaRPr>
          </a:p>
          <a:p>
            <a:pPr algn="l">
              <a:buFont typeface="Arial" panose="020B0604020202020204" pitchFamily="34" charset="0"/>
              <a:buChar char="•"/>
            </a:pPr>
            <a:r>
              <a:rPr lang="es-MX" b="1" i="0" u="sng" dirty="0" err="1">
                <a:solidFill>
                  <a:srgbClr val="1F1F1F"/>
                </a:solidFill>
                <a:effectLst/>
                <a:latin typeface="unset"/>
                <a:hlinkClick r:id="rId3"/>
              </a:rPr>
              <a:t>Automating</a:t>
            </a:r>
            <a:r>
              <a:rPr lang="es-MX" b="1" i="0" u="sng" dirty="0">
                <a:solidFill>
                  <a:srgbClr val="1F1F1F"/>
                </a:solidFill>
                <a:effectLst/>
                <a:latin typeface="unset"/>
                <a:hlinkClick r:id="rId3"/>
              </a:rPr>
              <a:t> Big-Data </a:t>
            </a:r>
            <a:r>
              <a:rPr lang="es-MX" b="1" i="0" u="sng" dirty="0" err="1">
                <a:solidFill>
                  <a:srgbClr val="1F1F1F"/>
                </a:solidFill>
                <a:effectLst/>
                <a:latin typeface="unset"/>
                <a:hlinkClick r:id="rId3"/>
              </a:rPr>
              <a:t>Analysis</a:t>
            </a:r>
            <a:r>
              <a:rPr lang="es-MX" b="1" i="0" u="sng" dirty="0">
                <a:solidFill>
                  <a:srgbClr val="1F1F1F"/>
                </a:solidFill>
                <a:effectLst/>
                <a:latin typeface="unset"/>
                <a:hlinkClick r:id="rId3"/>
              </a:rPr>
              <a:t> </a:t>
            </a:r>
            <a:r>
              <a:rPr lang="es-MX" b="0" i="0" dirty="0">
                <a:solidFill>
                  <a:srgbClr val="1F1F1F"/>
                </a:solidFill>
                <a:effectLst/>
                <a:latin typeface="var(--cds-font-family-source-sans-pro)"/>
              </a:rPr>
              <a:t> (Cómo automatizar el análisis de macrodatos) de MIT News</a:t>
            </a:r>
          </a:p>
          <a:p>
            <a:pPr algn="l">
              <a:buFont typeface="Arial" panose="020B0604020202020204" pitchFamily="34" charset="0"/>
              <a:buChar char="•"/>
            </a:pPr>
            <a:r>
              <a:rPr lang="es-MX" b="1" i="0" u="sng" dirty="0">
                <a:solidFill>
                  <a:srgbClr val="1F1F1F"/>
                </a:solidFill>
                <a:effectLst/>
                <a:latin typeface="unset"/>
                <a:hlinkClick r:id="rId4"/>
              </a:rPr>
              <a:t>10 </a:t>
            </a:r>
            <a:r>
              <a:rPr lang="es-MX" b="1" i="0" u="sng" dirty="0" err="1">
                <a:solidFill>
                  <a:srgbClr val="1F1F1F"/>
                </a:solidFill>
                <a:effectLst/>
                <a:latin typeface="unset"/>
                <a:hlinkClick r:id="rId4"/>
              </a:rPr>
              <a:t>of</a:t>
            </a:r>
            <a:r>
              <a:rPr lang="es-MX" b="1" i="0" u="sng" dirty="0">
                <a:solidFill>
                  <a:srgbClr val="1F1F1F"/>
                </a:solidFill>
                <a:effectLst/>
                <a:latin typeface="unset"/>
                <a:hlinkClick r:id="rId4"/>
              </a:rPr>
              <a:t> </a:t>
            </a:r>
            <a:r>
              <a:rPr lang="es-MX" b="1" i="0" u="sng" dirty="0" err="1">
                <a:solidFill>
                  <a:srgbClr val="1F1F1F"/>
                </a:solidFill>
                <a:effectLst/>
                <a:latin typeface="unset"/>
                <a:hlinkClick r:id="rId4"/>
              </a:rPr>
              <a:t>the</a:t>
            </a:r>
            <a:r>
              <a:rPr lang="es-MX" b="1" i="0" u="sng" dirty="0">
                <a:solidFill>
                  <a:srgbClr val="1F1F1F"/>
                </a:solidFill>
                <a:effectLst/>
                <a:latin typeface="unset"/>
                <a:hlinkClick r:id="rId4"/>
              </a:rPr>
              <a:t> </a:t>
            </a:r>
            <a:r>
              <a:rPr lang="es-MX" b="1" i="0" u="sng" dirty="0" err="1">
                <a:solidFill>
                  <a:srgbClr val="1F1F1F"/>
                </a:solidFill>
                <a:effectLst/>
                <a:latin typeface="unset"/>
                <a:hlinkClick r:id="rId4"/>
              </a:rPr>
              <a:t>Best</a:t>
            </a:r>
            <a:r>
              <a:rPr lang="es-MX" b="1" i="0" u="sng" dirty="0">
                <a:solidFill>
                  <a:srgbClr val="1F1F1F"/>
                </a:solidFill>
                <a:effectLst/>
                <a:latin typeface="unset"/>
                <a:hlinkClick r:id="rId4"/>
              </a:rPr>
              <a:t> </a:t>
            </a:r>
            <a:r>
              <a:rPr lang="es-MX" b="1" i="0" u="sng" dirty="0" err="1">
                <a:solidFill>
                  <a:srgbClr val="1F1F1F"/>
                </a:solidFill>
                <a:effectLst/>
                <a:latin typeface="unset"/>
                <a:hlinkClick r:id="rId4"/>
              </a:rPr>
              <a:t>Options</a:t>
            </a:r>
            <a:r>
              <a:rPr lang="es-MX" b="1" i="0" u="sng" dirty="0">
                <a:solidFill>
                  <a:srgbClr val="1F1F1F"/>
                </a:solidFill>
                <a:effectLst/>
                <a:latin typeface="unset"/>
                <a:hlinkClick r:id="rId4"/>
              </a:rPr>
              <a:t> </a:t>
            </a:r>
            <a:r>
              <a:rPr lang="es-MX" b="1" i="0" u="sng" dirty="0" err="1">
                <a:solidFill>
                  <a:srgbClr val="1F1F1F"/>
                </a:solidFill>
                <a:effectLst/>
                <a:latin typeface="unset"/>
                <a:hlinkClick r:id="rId4"/>
              </a:rPr>
              <a:t>for</a:t>
            </a:r>
            <a:r>
              <a:rPr lang="es-MX" b="1" i="0" u="sng" dirty="0">
                <a:solidFill>
                  <a:srgbClr val="1F1F1F"/>
                </a:solidFill>
                <a:effectLst/>
                <a:latin typeface="unset"/>
                <a:hlinkClick r:id="rId4"/>
              </a:rPr>
              <a:t> </a:t>
            </a:r>
            <a:r>
              <a:rPr lang="es-MX" b="1" i="0" u="sng" dirty="0" err="1">
                <a:solidFill>
                  <a:srgbClr val="1F1F1F"/>
                </a:solidFill>
                <a:effectLst/>
                <a:latin typeface="unset"/>
                <a:hlinkClick r:id="rId4"/>
              </a:rPr>
              <a:t>Workflow</a:t>
            </a:r>
            <a:r>
              <a:rPr lang="es-MX" b="1" i="0" u="sng" dirty="0">
                <a:solidFill>
                  <a:srgbClr val="1F1F1F"/>
                </a:solidFill>
                <a:effectLst/>
                <a:latin typeface="unset"/>
                <a:hlinkClick r:id="rId4"/>
              </a:rPr>
              <a:t> </a:t>
            </a:r>
            <a:r>
              <a:rPr lang="es-MX" b="1" i="0" u="sng" dirty="0" err="1">
                <a:solidFill>
                  <a:srgbClr val="1F1F1F"/>
                </a:solidFill>
                <a:effectLst/>
                <a:latin typeface="unset"/>
                <a:hlinkClick r:id="rId4"/>
              </a:rPr>
              <a:t>Automation</a:t>
            </a:r>
            <a:r>
              <a:rPr lang="es-MX" b="1" i="0" u="sng" dirty="0">
                <a:solidFill>
                  <a:srgbClr val="1F1F1F"/>
                </a:solidFill>
                <a:effectLst/>
                <a:latin typeface="unset"/>
                <a:hlinkClick r:id="rId4"/>
              </a:rPr>
              <a:t> Software </a:t>
            </a:r>
            <a:r>
              <a:rPr lang="es-MX" b="0" i="0" dirty="0">
                <a:solidFill>
                  <a:srgbClr val="1F1F1F"/>
                </a:solidFill>
                <a:effectLst/>
                <a:latin typeface="var(--cds-font-family-source-sans-pro)"/>
              </a:rPr>
              <a:t> (10 de las mejores opciones para software de automatización de flujo de trabajo) de </a:t>
            </a:r>
            <a:r>
              <a:rPr lang="es-MX" b="0" i="0" dirty="0" err="1">
                <a:solidFill>
                  <a:srgbClr val="1F1F1F"/>
                </a:solidFill>
                <a:effectLst/>
                <a:latin typeface="var(--cds-font-family-source-sans-pro)"/>
              </a:rPr>
              <a:t>TechnologyAdvice</a:t>
            </a:r>
            <a:endParaRPr lang="es-MX" b="0" i="0" dirty="0">
              <a:solidFill>
                <a:srgbClr val="1F1F1F"/>
              </a:solidFill>
              <a:effectLst/>
              <a:latin typeface="var(--cds-font-family-source-sans-pro)"/>
            </a:endParaRPr>
          </a:p>
          <a:p>
            <a:pPr algn="l"/>
            <a:r>
              <a:rPr lang="es-MX" b="0" i="0" dirty="0">
                <a:solidFill>
                  <a:srgbClr val="1F1F1F"/>
                </a:solidFill>
                <a:effectLst/>
                <a:latin typeface="var(--cds-font-family-source-sans-pro)"/>
              </a:rPr>
              <a:t>Como analista de datos, la automatización te puede ahorrar mucho tiempo y energía y liberarte para que te concentres más en otras partes de tu proyecto. Cuanto más análisis hagas, más formas de simplificar y optimizar los procesos encontrarás.</a:t>
            </a:r>
          </a:p>
        </p:txBody>
      </p:sp>
    </p:spTree>
    <p:extLst>
      <p:ext uri="{BB962C8B-B14F-4D97-AF65-F5344CB8AC3E}">
        <p14:creationId xmlns:p14="http://schemas.microsoft.com/office/powerpoint/2010/main" val="33073908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6AF2A525-79C9-500F-3038-B7BADD29FFB9}"/>
              </a:ext>
            </a:extLst>
          </p:cNvPr>
          <p:cNvPicPr>
            <a:picLocks noChangeAspect="1"/>
          </p:cNvPicPr>
          <p:nvPr/>
        </p:nvPicPr>
        <p:blipFill>
          <a:blip r:embed="rId2"/>
          <a:stretch>
            <a:fillRect/>
          </a:stretch>
        </p:blipFill>
        <p:spPr>
          <a:xfrm>
            <a:off x="465884" y="542365"/>
            <a:ext cx="5343525" cy="1524000"/>
          </a:xfrm>
          <a:prstGeom prst="rect">
            <a:avLst/>
          </a:prstGeom>
        </p:spPr>
      </p:pic>
      <p:pic>
        <p:nvPicPr>
          <p:cNvPr id="7" name="Imagen 6">
            <a:extLst>
              <a:ext uri="{FF2B5EF4-FFF2-40B4-BE49-F238E27FC236}">
                <a16:creationId xmlns:a16="http://schemas.microsoft.com/office/drawing/2014/main" id="{E3C0F675-EF16-A6AE-E7EC-849959BE4B74}"/>
              </a:ext>
            </a:extLst>
          </p:cNvPr>
          <p:cNvPicPr>
            <a:picLocks noChangeAspect="1"/>
          </p:cNvPicPr>
          <p:nvPr/>
        </p:nvPicPr>
        <p:blipFill>
          <a:blip r:embed="rId3">
            <a:extLst>
              <a:ext uri="{BEBA8EAE-BF5A-486C-A8C5-ECC9F3942E4B}">
                <a14:imgProps xmlns:a14="http://schemas.microsoft.com/office/drawing/2010/main">
                  <a14:imgLayer r:embed="rId4">
                    <a14:imgEffect>
                      <a14:saturation sat="400000"/>
                    </a14:imgEffect>
                  </a14:imgLayer>
                </a14:imgProps>
              </a:ext>
            </a:extLst>
          </a:blip>
          <a:stretch>
            <a:fillRect/>
          </a:stretch>
        </p:blipFill>
        <p:spPr>
          <a:xfrm>
            <a:off x="6309213" y="499502"/>
            <a:ext cx="5810250" cy="1609725"/>
          </a:xfrm>
          <a:prstGeom prst="rect">
            <a:avLst/>
          </a:prstGeom>
        </p:spPr>
      </p:pic>
      <p:sp>
        <p:nvSpPr>
          <p:cNvPr id="8" name="CuadroTexto 7">
            <a:extLst>
              <a:ext uri="{FF2B5EF4-FFF2-40B4-BE49-F238E27FC236}">
                <a16:creationId xmlns:a16="http://schemas.microsoft.com/office/drawing/2014/main" id="{D7BF8078-44B8-293A-82D7-BD61C3CEE778}"/>
              </a:ext>
            </a:extLst>
          </p:cNvPr>
          <p:cNvSpPr txBox="1"/>
          <p:nvPr/>
        </p:nvSpPr>
        <p:spPr>
          <a:xfrm>
            <a:off x="6595550" y="2152090"/>
            <a:ext cx="4811150" cy="3323987"/>
          </a:xfrm>
          <a:prstGeom prst="rect">
            <a:avLst/>
          </a:prstGeom>
          <a:noFill/>
        </p:spPr>
        <p:txBody>
          <a:bodyPr wrap="square" rtlCol="0">
            <a:spAutoFit/>
          </a:bodyPr>
          <a:lstStyle/>
          <a:p>
            <a:r>
              <a:rPr lang="es-MX" sz="2400" dirty="0">
                <a:solidFill>
                  <a:srgbClr val="FF0000"/>
                </a:solidFill>
              </a:rPr>
              <a:t>Seleccionar datos</a:t>
            </a:r>
          </a:p>
          <a:p>
            <a:r>
              <a:rPr lang="es-MX" sz="2400" dirty="0">
                <a:solidFill>
                  <a:srgbClr val="FF0000"/>
                </a:solidFill>
              </a:rPr>
              <a:t>Insertar</a:t>
            </a:r>
          </a:p>
          <a:p>
            <a:r>
              <a:rPr lang="es-MX" sz="2400" dirty="0">
                <a:solidFill>
                  <a:srgbClr val="FF0000"/>
                </a:solidFill>
              </a:rPr>
              <a:t>Tabla dinámica</a:t>
            </a:r>
          </a:p>
          <a:p>
            <a:pPr marL="1257300" lvl="2" indent="-342900">
              <a:buFont typeface="Arial" panose="020B0604020202020204" pitchFamily="34" charset="0"/>
              <a:buChar char="•"/>
            </a:pPr>
            <a:r>
              <a:rPr lang="es-MX" sz="2400" dirty="0">
                <a:solidFill>
                  <a:srgbClr val="FF0000"/>
                </a:solidFill>
              </a:rPr>
              <a:t>Filtros</a:t>
            </a:r>
          </a:p>
          <a:p>
            <a:pPr marL="1257300" lvl="2" indent="-342900">
              <a:buFont typeface="Arial" panose="020B0604020202020204" pitchFamily="34" charset="0"/>
              <a:buChar char="•"/>
            </a:pPr>
            <a:r>
              <a:rPr lang="es-MX" sz="2400" dirty="0">
                <a:solidFill>
                  <a:srgbClr val="FF0000"/>
                </a:solidFill>
              </a:rPr>
              <a:t>Columnas</a:t>
            </a:r>
          </a:p>
          <a:p>
            <a:pPr marL="1257300" lvl="2" indent="-342900">
              <a:buFont typeface="Arial" panose="020B0604020202020204" pitchFamily="34" charset="0"/>
              <a:buChar char="•"/>
            </a:pPr>
            <a:r>
              <a:rPr lang="es-MX" sz="2400" dirty="0">
                <a:solidFill>
                  <a:srgbClr val="FF0000"/>
                </a:solidFill>
              </a:rPr>
              <a:t>Filas</a:t>
            </a:r>
          </a:p>
          <a:p>
            <a:pPr marL="1257300" lvl="2" indent="-342900">
              <a:buFont typeface="Arial" panose="020B0604020202020204" pitchFamily="34" charset="0"/>
              <a:buChar char="•"/>
            </a:pPr>
            <a:r>
              <a:rPr lang="es-MX" sz="2400" dirty="0">
                <a:solidFill>
                  <a:srgbClr val="FF0000"/>
                </a:solidFill>
              </a:rPr>
              <a:t>Valores</a:t>
            </a:r>
          </a:p>
          <a:p>
            <a:r>
              <a:rPr lang="es-MX" sz="2400" dirty="0">
                <a:solidFill>
                  <a:srgbClr val="FF0000"/>
                </a:solidFill>
              </a:rPr>
              <a:t>*Arrastrar las opciones a las casillas</a:t>
            </a:r>
          </a:p>
          <a:p>
            <a:endParaRPr lang="es-MX" dirty="0"/>
          </a:p>
        </p:txBody>
      </p:sp>
      <p:pic>
        <p:nvPicPr>
          <p:cNvPr id="12" name="Imagen 11">
            <a:extLst>
              <a:ext uri="{FF2B5EF4-FFF2-40B4-BE49-F238E27FC236}">
                <a16:creationId xmlns:a16="http://schemas.microsoft.com/office/drawing/2014/main" id="{0AC926C2-E76E-0F76-8954-2CCCCDCFE9C8}"/>
              </a:ext>
            </a:extLst>
          </p:cNvPr>
          <p:cNvPicPr>
            <a:picLocks noChangeAspect="1"/>
          </p:cNvPicPr>
          <p:nvPr/>
        </p:nvPicPr>
        <p:blipFill>
          <a:blip r:embed="rId5"/>
          <a:stretch>
            <a:fillRect/>
          </a:stretch>
        </p:blipFill>
        <p:spPr>
          <a:xfrm>
            <a:off x="809625" y="2619623"/>
            <a:ext cx="3524250" cy="409575"/>
          </a:xfrm>
          <a:prstGeom prst="rect">
            <a:avLst/>
          </a:prstGeom>
        </p:spPr>
      </p:pic>
      <p:pic>
        <p:nvPicPr>
          <p:cNvPr id="14" name="Imagen 13">
            <a:extLst>
              <a:ext uri="{FF2B5EF4-FFF2-40B4-BE49-F238E27FC236}">
                <a16:creationId xmlns:a16="http://schemas.microsoft.com/office/drawing/2014/main" id="{49CAC445-BF18-8DBB-4B05-C43EF7DF24B1}"/>
              </a:ext>
            </a:extLst>
          </p:cNvPr>
          <p:cNvPicPr>
            <a:picLocks noChangeAspect="1"/>
          </p:cNvPicPr>
          <p:nvPr/>
        </p:nvPicPr>
        <p:blipFill>
          <a:blip r:embed="rId6"/>
          <a:stretch>
            <a:fillRect/>
          </a:stretch>
        </p:blipFill>
        <p:spPr>
          <a:xfrm>
            <a:off x="465884" y="3423553"/>
            <a:ext cx="5209735" cy="1653748"/>
          </a:xfrm>
          <a:prstGeom prst="rect">
            <a:avLst/>
          </a:prstGeom>
        </p:spPr>
      </p:pic>
      <p:pic>
        <p:nvPicPr>
          <p:cNvPr id="16" name="Imagen 15">
            <a:extLst>
              <a:ext uri="{FF2B5EF4-FFF2-40B4-BE49-F238E27FC236}">
                <a16:creationId xmlns:a16="http://schemas.microsoft.com/office/drawing/2014/main" id="{5EE9B296-5DF2-06CB-1604-1AE42B9622C8}"/>
              </a:ext>
            </a:extLst>
          </p:cNvPr>
          <p:cNvPicPr>
            <a:picLocks noChangeAspect="1"/>
          </p:cNvPicPr>
          <p:nvPr/>
        </p:nvPicPr>
        <p:blipFill>
          <a:blip r:embed="rId7"/>
          <a:stretch>
            <a:fillRect/>
          </a:stretch>
        </p:blipFill>
        <p:spPr>
          <a:xfrm>
            <a:off x="465884" y="5344925"/>
            <a:ext cx="5057910" cy="970710"/>
          </a:xfrm>
          <a:prstGeom prst="rect">
            <a:avLst/>
          </a:prstGeom>
        </p:spPr>
      </p:pic>
      <p:sp>
        <p:nvSpPr>
          <p:cNvPr id="17" name="CuadroTexto 16">
            <a:extLst>
              <a:ext uri="{FF2B5EF4-FFF2-40B4-BE49-F238E27FC236}">
                <a16:creationId xmlns:a16="http://schemas.microsoft.com/office/drawing/2014/main" id="{DD552314-8C42-D73A-6DF1-23AA42054AAA}"/>
              </a:ext>
            </a:extLst>
          </p:cNvPr>
          <p:cNvSpPr txBox="1"/>
          <p:nvPr/>
        </p:nvSpPr>
        <p:spPr>
          <a:xfrm>
            <a:off x="5809409" y="5830280"/>
            <a:ext cx="5495365" cy="707886"/>
          </a:xfrm>
          <a:prstGeom prst="rect">
            <a:avLst/>
          </a:prstGeom>
          <a:noFill/>
        </p:spPr>
        <p:txBody>
          <a:bodyPr wrap="square" rtlCol="0">
            <a:spAutoFit/>
          </a:bodyPr>
          <a:lstStyle/>
          <a:p>
            <a:r>
              <a:rPr lang="es-MX" sz="2000" b="1" dirty="0">
                <a:solidFill>
                  <a:schemeClr val="accent1">
                    <a:lumMod val="50000"/>
                  </a:schemeClr>
                </a:solidFill>
              </a:rPr>
              <a:t>BUSCARV(que busco, ”rango”,  columna a devolver, False/True)</a:t>
            </a:r>
          </a:p>
        </p:txBody>
      </p:sp>
    </p:spTree>
    <p:extLst>
      <p:ext uri="{BB962C8B-B14F-4D97-AF65-F5344CB8AC3E}">
        <p14:creationId xmlns:p14="http://schemas.microsoft.com/office/powerpoint/2010/main" val="394396512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3E112B0C-B7BB-EBF0-35F8-2DB79838ABB1}"/>
              </a:ext>
            </a:extLst>
          </p:cNvPr>
          <p:cNvPicPr>
            <a:picLocks noChangeAspect="1"/>
          </p:cNvPicPr>
          <p:nvPr/>
        </p:nvPicPr>
        <p:blipFill>
          <a:blip r:embed="rId2"/>
          <a:stretch>
            <a:fillRect/>
          </a:stretch>
        </p:blipFill>
        <p:spPr>
          <a:xfrm>
            <a:off x="533400" y="497541"/>
            <a:ext cx="5562600" cy="1371600"/>
          </a:xfrm>
          <a:prstGeom prst="rect">
            <a:avLst/>
          </a:prstGeom>
        </p:spPr>
      </p:pic>
      <p:pic>
        <p:nvPicPr>
          <p:cNvPr id="7" name="Imagen 6">
            <a:extLst>
              <a:ext uri="{FF2B5EF4-FFF2-40B4-BE49-F238E27FC236}">
                <a16:creationId xmlns:a16="http://schemas.microsoft.com/office/drawing/2014/main" id="{02CE8797-54AA-06B9-1092-1C082FC54541}"/>
              </a:ext>
            </a:extLst>
          </p:cNvPr>
          <p:cNvPicPr>
            <a:picLocks noChangeAspect="1"/>
          </p:cNvPicPr>
          <p:nvPr/>
        </p:nvPicPr>
        <p:blipFill>
          <a:blip r:embed="rId3"/>
          <a:stretch>
            <a:fillRect/>
          </a:stretch>
        </p:blipFill>
        <p:spPr>
          <a:xfrm>
            <a:off x="6727547" y="154745"/>
            <a:ext cx="1769339" cy="2632945"/>
          </a:xfrm>
          <a:prstGeom prst="rect">
            <a:avLst/>
          </a:prstGeom>
        </p:spPr>
      </p:pic>
      <p:pic>
        <p:nvPicPr>
          <p:cNvPr id="9" name="Imagen 8">
            <a:extLst>
              <a:ext uri="{FF2B5EF4-FFF2-40B4-BE49-F238E27FC236}">
                <a16:creationId xmlns:a16="http://schemas.microsoft.com/office/drawing/2014/main" id="{2B448338-A5EE-DD43-CF6D-EA70C0102672}"/>
              </a:ext>
            </a:extLst>
          </p:cNvPr>
          <p:cNvPicPr>
            <a:picLocks noChangeAspect="1"/>
          </p:cNvPicPr>
          <p:nvPr/>
        </p:nvPicPr>
        <p:blipFill>
          <a:blip r:embed="rId4"/>
          <a:stretch>
            <a:fillRect/>
          </a:stretch>
        </p:blipFill>
        <p:spPr>
          <a:xfrm>
            <a:off x="533400" y="2332504"/>
            <a:ext cx="4737847" cy="1341229"/>
          </a:xfrm>
          <a:prstGeom prst="rect">
            <a:avLst/>
          </a:prstGeom>
        </p:spPr>
      </p:pic>
      <p:pic>
        <p:nvPicPr>
          <p:cNvPr id="11" name="Imagen 10">
            <a:extLst>
              <a:ext uri="{FF2B5EF4-FFF2-40B4-BE49-F238E27FC236}">
                <a16:creationId xmlns:a16="http://schemas.microsoft.com/office/drawing/2014/main" id="{9780BFB5-DB36-3426-A245-534888FC9C13}"/>
              </a:ext>
            </a:extLst>
          </p:cNvPr>
          <p:cNvPicPr>
            <a:picLocks noChangeAspect="1"/>
          </p:cNvPicPr>
          <p:nvPr/>
        </p:nvPicPr>
        <p:blipFill>
          <a:blip r:embed="rId5"/>
          <a:stretch>
            <a:fillRect/>
          </a:stretch>
        </p:blipFill>
        <p:spPr>
          <a:xfrm>
            <a:off x="533400" y="3874436"/>
            <a:ext cx="5754858" cy="1079036"/>
          </a:xfrm>
          <a:prstGeom prst="rect">
            <a:avLst/>
          </a:prstGeom>
        </p:spPr>
      </p:pic>
      <p:pic>
        <p:nvPicPr>
          <p:cNvPr id="13" name="Imagen 12">
            <a:extLst>
              <a:ext uri="{FF2B5EF4-FFF2-40B4-BE49-F238E27FC236}">
                <a16:creationId xmlns:a16="http://schemas.microsoft.com/office/drawing/2014/main" id="{7918C464-90C4-BB3C-15AB-75B7EA6A8EE4}"/>
              </a:ext>
            </a:extLst>
          </p:cNvPr>
          <p:cNvPicPr>
            <a:picLocks noChangeAspect="1"/>
          </p:cNvPicPr>
          <p:nvPr/>
        </p:nvPicPr>
        <p:blipFill>
          <a:blip r:embed="rId6"/>
          <a:stretch>
            <a:fillRect/>
          </a:stretch>
        </p:blipFill>
        <p:spPr>
          <a:xfrm>
            <a:off x="583922" y="5356347"/>
            <a:ext cx="5859081" cy="1153649"/>
          </a:xfrm>
          <a:prstGeom prst="rect">
            <a:avLst/>
          </a:prstGeom>
        </p:spPr>
      </p:pic>
      <p:pic>
        <p:nvPicPr>
          <p:cNvPr id="15" name="Imagen 14">
            <a:extLst>
              <a:ext uri="{FF2B5EF4-FFF2-40B4-BE49-F238E27FC236}">
                <a16:creationId xmlns:a16="http://schemas.microsoft.com/office/drawing/2014/main" id="{1EF60124-41FF-09D6-4C79-CEB5E58568AD}"/>
              </a:ext>
            </a:extLst>
          </p:cNvPr>
          <p:cNvPicPr>
            <a:picLocks noChangeAspect="1"/>
          </p:cNvPicPr>
          <p:nvPr/>
        </p:nvPicPr>
        <p:blipFill>
          <a:blip r:embed="rId7"/>
          <a:stretch>
            <a:fillRect/>
          </a:stretch>
        </p:blipFill>
        <p:spPr>
          <a:xfrm>
            <a:off x="6727547" y="3600978"/>
            <a:ext cx="4931053" cy="1468635"/>
          </a:xfrm>
          <a:prstGeom prst="rect">
            <a:avLst/>
          </a:prstGeom>
        </p:spPr>
      </p:pic>
    </p:spTree>
    <p:extLst>
      <p:ext uri="{BB962C8B-B14F-4D97-AF65-F5344CB8AC3E}">
        <p14:creationId xmlns:p14="http://schemas.microsoft.com/office/powerpoint/2010/main" val="22523850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EBA6062D-6028-CECD-E74D-FC7EB602F2A2}"/>
              </a:ext>
            </a:extLst>
          </p:cNvPr>
          <p:cNvPicPr>
            <a:picLocks noChangeAspect="1"/>
          </p:cNvPicPr>
          <p:nvPr/>
        </p:nvPicPr>
        <p:blipFill>
          <a:blip r:embed="rId2"/>
          <a:stretch>
            <a:fillRect/>
          </a:stretch>
        </p:blipFill>
        <p:spPr>
          <a:xfrm>
            <a:off x="644476" y="595386"/>
            <a:ext cx="4729383" cy="1260018"/>
          </a:xfrm>
          <a:prstGeom prst="rect">
            <a:avLst/>
          </a:prstGeom>
        </p:spPr>
      </p:pic>
      <p:pic>
        <p:nvPicPr>
          <p:cNvPr id="7" name="Imagen 6">
            <a:extLst>
              <a:ext uri="{FF2B5EF4-FFF2-40B4-BE49-F238E27FC236}">
                <a16:creationId xmlns:a16="http://schemas.microsoft.com/office/drawing/2014/main" id="{67B011C6-2F3D-27C6-D70F-0B74079850A4}"/>
              </a:ext>
            </a:extLst>
          </p:cNvPr>
          <p:cNvPicPr>
            <a:picLocks noChangeAspect="1"/>
          </p:cNvPicPr>
          <p:nvPr/>
        </p:nvPicPr>
        <p:blipFill>
          <a:blip r:embed="rId3">
            <a:extLst>
              <a:ext uri="{BEBA8EAE-BF5A-486C-A8C5-ECC9F3942E4B}">
                <a14:imgProps xmlns:a14="http://schemas.microsoft.com/office/drawing/2010/main">
                  <a14:imgLayer r:embed="rId4">
                    <a14:imgEffect>
                      <a14:saturation sat="400000"/>
                    </a14:imgEffect>
                    <a14:imgEffect>
                      <a14:brightnessContrast contrast="40000"/>
                    </a14:imgEffect>
                  </a14:imgLayer>
                </a14:imgProps>
              </a:ext>
            </a:extLst>
          </a:blip>
          <a:stretch>
            <a:fillRect/>
          </a:stretch>
        </p:blipFill>
        <p:spPr>
          <a:xfrm>
            <a:off x="6636653" y="595386"/>
            <a:ext cx="4663254" cy="3717827"/>
          </a:xfrm>
          <a:prstGeom prst="rect">
            <a:avLst/>
          </a:prstGeom>
        </p:spPr>
      </p:pic>
    </p:spTree>
    <p:extLst>
      <p:ext uri="{BB962C8B-B14F-4D97-AF65-F5344CB8AC3E}">
        <p14:creationId xmlns:p14="http://schemas.microsoft.com/office/powerpoint/2010/main" val="38494236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D9C7D453-D4F2-F995-1A2B-D0D104E99F50}"/>
              </a:ext>
            </a:extLst>
          </p:cNvPr>
          <p:cNvPicPr>
            <a:picLocks noChangeAspect="1"/>
          </p:cNvPicPr>
          <p:nvPr/>
        </p:nvPicPr>
        <p:blipFill>
          <a:blip r:embed="rId2"/>
          <a:stretch>
            <a:fillRect/>
          </a:stretch>
        </p:blipFill>
        <p:spPr>
          <a:xfrm>
            <a:off x="0" y="0"/>
            <a:ext cx="6149340" cy="3429000"/>
          </a:xfrm>
          <a:prstGeom prst="rect">
            <a:avLst/>
          </a:prstGeom>
        </p:spPr>
      </p:pic>
      <p:pic>
        <p:nvPicPr>
          <p:cNvPr id="7" name="Imagen 6">
            <a:extLst>
              <a:ext uri="{FF2B5EF4-FFF2-40B4-BE49-F238E27FC236}">
                <a16:creationId xmlns:a16="http://schemas.microsoft.com/office/drawing/2014/main" id="{9192B081-15EC-71CE-D582-64BB522A5606}"/>
              </a:ext>
            </a:extLst>
          </p:cNvPr>
          <p:cNvPicPr>
            <a:picLocks noChangeAspect="1"/>
          </p:cNvPicPr>
          <p:nvPr/>
        </p:nvPicPr>
        <p:blipFill>
          <a:blip r:embed="rId3"/>
          <a:stretch>
            <a:fillRect/>
          </a:stretch>
        </p:blipFill>
        <p:spPr>
          <a:xfrm>
            <a:off x="0" y="3429000"/>
            <a:ext cx="6149340" cy="2904903"/>
          </a:xfrm>
          <a:prstGeom prst="rect">
            <a:avLst/>
          </a:prstGeom>
        </p:spPr>
      </p:pic>
      <p:pic>
        <p:nvPicPr>
          <p:cNvPr id="9" name="Imagen 8">
            <a:extLst>
              <a:ext uri="{FF2B5EF4-FFF2-40B4-BE49-F238E27FC236}">
                <a16:creationId xmlns:a16="http://schemas.microsoft.com/office/drawing/2014/main" id="{B44F2B2B-B999-4AED-48E0-D67FC076460B}"/>
              </a:ext>
            </a:extLst>
          </p:cNvPr>
          <p:cNvPicPr>
            <a:picLocks noChangeAspect="1"/>
          </p:cNvPicPr>
          <p:nvPr/>
        </p:nvPicPr>
        <p:blipFill>
          <a:blip r:embed="rId4"/>
          <a:stretch>
            <a:fillRect/>
          </a:stretch>
        </p:blipFill>
        <p:spPr>
          <a:xfrm>
            <a:off x="6077212" y="1183341"/>
            <a:ext cx="6114788" cy="3568826"/>
          </a:xfrm>
          <a:prstGeom prst="rect">
            <a:avLst/>
          </a:prstGeom>
        </p:spPr>
      </p:pic>
    </p:spTree>
    <p:extLst>
      <p:ext uri="{BB962C8B-B14F-4D97-AF65-F5344CB8AC3E}">
        <p14:creationId xmlns:p14="http://schemas.microsoft.com/office/powerpoint/2010/main" val="3397079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EF316387-9AD5-8F3C-A516-7E0B66E9905F}"/>
              </a:ext>
            </a:extLst>
          </p:cNvPr>
          <p:cNvPicPr>
            <a:picLocks noChangeAspect="1"/>
          </p:cNvPicPr>
          <p:nvPr/>
        </p:nvPicPr>
        <p:blipFill>
          <a:blip r:embed="rId2"/>
          <a:stretch>
            <a:fillRect/>
          </a:stretch>
        </p:blipFill>
        <p:spPr>
          <a:xfrm>
            <a:off x="1289237" y="784552"/>
            <a:ext cx="5667375" cy="962025"/>
          </a:xfrm>
          <a:prstGeom prst="rect">
            <a:avLst/>
          </a:prstGeom>
        </p:spPr>
      </p:pic>
      <p:pic>
        <p:nvPicPr>
          <p:cNvPr id="7" name="Imagen 6">
            <a:extLst>
              <a:ext uri="{FF2B5EF4-FFF2-40B4-BE49-F238E27FC236}">
                <a16:creationId xmlns:a16="http://schemas.microsoft.com/office/drawing/2014/main" id="{58FA7810-D89E-0CE5-9F87-2F4193847396}"/>
              </a:ext>
            </a:extLst>
          </p:cNvPr>
          <p:cNvPicPr>
            <a:picLocks noChangeAspect="1"/>
          </p:cNvPicPr>
          <p:nvPr/>
        </p:nvPicPr>
        <p:blipFill>
          <a:blip r:embed="rId3"/>
          <a:stretch>
            <a:fillRect/>
          </a:stretch>
        </p:blipFill>
        <p:spPr>
          <a:xfrm>
            <a:off x="8286190" y="1174167"/>
            <a:ext cx="2343150" cy="552450"/>
          </a:xfrm>
          <a:prstGeom prst="rect">
            <a:avLst/>
          </a:prstGeom>
        </p:spPr>
      </p:pic>
      <p:sp>
        <p:nvSpPr>
          <p:cNvPr id="8" name="CuadroTexto 7">
            <a:extLst>
              <a:ext uri="{FF2B5EF4-FFF2-40B4-BE49-F238E27FC236}">
                <a16:creationId xmlns:a16="http://schemas.microsoft.com/office/drawing/2014/main" id="{35C65E97-3777-EE58-2A63-B5D7C43BCD66}"/>
              </a:ext>
            </a:extLst>
          </p:cNvPr>
          <p:cNvSpPr txBox="1"/>
          <p:nvPr/>
        </p:nvSpPr>
        <p:spPr>
          <a:xfrm>
            <a:off x="728944" y="2433918"/>
            <a:ext cx="8728821" cy="3785652"/>
          </a:xfrm>
          <a:prstGeom prst="rect">
            <a:avLst/>
          </a:prstGeom>
          <a:noFill/>
        </p:spPr>
        <p:txBody>
          <a:bodyPr wrap="square" rtlCol="0">
            <a:spAutoFit/>
          </a:bodyPr>
          <a:lstStyle/>
          <a:p>
            <a:pPr algn="l"/>
            <a:r>
              <a:rPr lang="es-MX" sz="2000" b="1" i="0" dirty="0">
                <a:solidFill>
                  <a:srgbClr val="1F1F1F"/>
                </a:solidFill>
                <a:effectLst/>
                <a:latin typeface="var(--cds-font-family-source-sans-pro)"/>
              </a:rPr>
              <a:t>Limpieza de datos + alineación al objetivo de negocio = conclusiones precisas</a:t>
            </a:r>
          </a:p>
          <a:p>
            <a:pPr algn="l"/>
            <a:endParaRPr lang="es-MX" sz="2000" b="1" i="0" dirty="0">
              <a:solidFill>
                <a:srgbClr val="1F1F1F"/>
              </a:solidFill>
              <a:effectLst/>
              <a:latin typeface="var(--cds-font-family-source-sans-pro)"/>
            </a:endParaRPr>
          </a:p>
          <a:p>
            <a:pPr algn="l">
              <a:buFont typeface="Arial" panose="020B0604020202020204" pitchFamily="34" charset="0"/>
              <a:buChar char="•"/>
            </a:pPr>
            <a:r>
              <a:rPr lang="es-MX" sz="2000" b="0" i="0" dirty="0">
                <a:solidFill>
                  <a:srgbClr val="1F1F1F"/>
                </a:solidFill>
                <a:effectLst/>
                <a:latin typeface="var(--cds-font-family-source-sans-pro)"/>
              </a:rPr>
              <a:t>Cuando tienes datos claros y una buena alineación, puedes obtener información precisa y sacar conclusiones respaldadas por datos.</a:t>
            </a:r>
          </a:p>
          <a:p>
            <a:pPr algn="l">
              <a:buFont typeface="Arial" panose="020B0604020202020204" pitchFamily="34" charset="0"/>
              <a:buChar char="•"/>
            </a:pPr>
            <a:endParaRPr lang="es-MX" sz="2000" b="0" i="0" dirty="0">
              <a:solidFill>
                <a:srgbClr val="1F1F1F"/>
              </a:solidFill>
              <a:effectLst/>
              <a:latin typeface="var(--cds-font-family-source-sans-pro)"/>
            </a:endParaRPr>
          </a:p>
          <a:p>
            <a:pPr algn="l">
              <a:buFont typeface="Arial" panose="020B0604020202020204" pitchFamily="34" charset="0"/>
              <a:buChar char="•"/>
            </a:pPr>
            <a:r>
              <a:rPr lang="es-MX" sz="2000" b="0" i="0" dirty="0">
                <a:solidFill>
                  <a:srgbClr val="1F1F1F"/>
                </a:solidFill>
                <a:effectLst/>
                <a:latin typeface="var(--cds-font-family-source-sans-pro)"/>
              </a:rPr>
              <a:t>Si hay una buena alineación, pero se necesita limpiar los datos, limpia los datos antes de realizar el análisis. </a:t>
            </a:r>
          </a:p>
          <a:p>
            <a:pPr algn="l">
              <a:buFont typeface="Arial" panose="020B0604020202020204" pitchFamily="34" charset="0"/>
              <a:buChar char="•"/>
            </a:pPr>
            <a:endParaRPr lang="es-MX" sz="2000" b="0" i="0" dirty="0">
              <a:solidFill>
                <a:srgbClr val="1F1F1F"/>
              </a:solidFill>
              <a:effectLst/>
              <a:latin typeface="var(--cds-font-family-source-sans-pro)"/>
            </a:endParaRPr>
          </a:p>
          <a:p>
            <a:pPr algn="l">
              <a:buFont typeface="Arial" panose="020B0604020202020204" pitchFamily="34" charset="0"/>
              <a:buChar char="•"/>
            </a:pPr>
            <a:r>
              <a:rPr lang="es-MX" sz="2000" b="0" i="0" dirty="0">
                <a:solidFill>
                  <a:srgbClr val="1F1F1F"/>
                </a:solidFill>
                <a:effectLst/>
                <a:latin typeface="var(--cds-font-family-source-sans-pro)"/>
              </a:rPr>
              <a:t>Si los datos se alinean solo parcialmente con un objetivo, cómo puedes modificar el objetivo o usa restricciones de datos para asegurarte de que el subconjunto de datos se alinea mejor con el objetivo comercial.</a:t>
            </a:r>
          </a:p>
          <a:p>
            <a:endParaRPr lang="es-MX" sz="2000" dirty="0"/>
          </a:p>
        </p:txBody>
      </p:sp>
    </p:spTree>
    <p:extLst>
      <p:ext uri="{BB962C8B-B14F-4D97-AF65-F5344CB8AC3E}">
        <p14:creationId xmlns:p14="http://schemas.microsoft.com/office/powerpoint/2010/main" val="9179764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C4CABA04-DFB0-1DD4-56E7-61F7BE674EAC}"/>
              </a:ext>
            </a:extLst>
          </p:cNvPr>
          <p:cNvPicPr>
            <a:picLocks noChangeAspect="1"/>
          </p:cNvPicPr>
          <p:nvPr/>
        </p:nvPicPr>
        <p:blipFill>
          <a:blip r:embed="rId2"/>
          <a:stretch>
            <a:fillRect/>
          </a:stretch>
        </p:blipFill>
        <p:spPr>
          <a:xfrm>
            <a:off x="370156" y="466944"/>
            <a:ext cx="6134100" cy="409575"/>
          </a:xfrm>
          <a:prstGeom prst="rect">
            <a:avLst/>
          </a:prstGeom>
        </p:spPr>
      </p:pic>
      <p:pic>
        <p:nvPicPr>
          <p:cNvPr id="7" name="Imagen 6">
            <a:extLst>
              <a:ext uri="{FF2B5EF4-FFF2-40B4-BE49-F238E27FC236}">
                <a16:creationId xmlns:a16="http://schemas.microsoft.com/office/drawing/2014/main" id="{37810FC3-BA13-0EA3-3AE4-FBE57E5D849C}"/>
              </a:ext>
            </a:extLst>
          </p:cNvPr>
          <p:cNvPicPr>
            <a:picLocks noChangeAspect="1"/>
          </p:cNvPicPr>
          <p:nvPr/>
        </p:nvPicPr>
        <p:blipFill>
          <a:blip r:embed="rId3"/>
          <a:stretch>
            <a:fillRect/>
          </a:stretch>
        </p:blipFill>
        <p:spPr>
          <a:xfrm>
            <a:off x="685873" y="1524805"/>
            <a:ext cx="4714875" cy="2486025"/>
          </a:xfrm>
          <a:prstGeom prst="rect">
            <a:avLst/>
          </a:prstGeom>
        </p:spPr>
      </p:pic>
      <p:pic>
        <p:nvPicPr>
          <p:cNvPr id="9" name="Imagen 8">
            <a:extLst>
              <a:ext uri="{FF2B5EF4-FFF2-40B4-BE49-F238E27FC236}">
                <a16:creationId xmlns:a16="http://schemas.microsoft.com/office/drawing/2014/main" id="{005904B0-CFDD-6277-3D36-6901CB2A79C9}"/>
              </a:ext>
            </a:extLst>
          </p:cNvPr>
          <p:cNvPicPr>
            <a:picLocks noChangeAspect="1"/>
          </p:cNvPicPr>
          <p:nvPr/>
        </p:nvPicPr>
        <p:blipFill>
          <a:blip r:embed="rId4"/>
          <a:stretch>
            <a:fillRect/>
          </a:stretch>
        </p:blipFill>
        <p:spPr>
          <a:xfrm>
            <a:off x="5733977" y="3429000"/>
            <a:ext cx="5772150" cy="2390775"/>
          </a:xfrm>
          <a:prstGeom prst="rect">
            <a:avLst/>
          </a:prstGeom>
        </p:spPr>
      </p:pic>
    </p:spTree>
    <p:extLst>
      <p:ext uri="{BB962C8B-B14F-4D97-AF65-F5344CB8AC3E}">
        <p14:creationId xmlns:p14="http://schemas.microsoft.com/office/powerpoint/2010/main" val="8304892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9F232DD8-DC79-E340-95A9-468482A4E416}"/>
              </a:ext>
            </a:extLst>
          </p:cNvPr>
          <p:cNvPicPr>
            <a:picLocks noChangeAspect="1"/>
          </p:cNvPicPr>
          <p:nvPr/>
        </p:nvPicPr>
        <p:blipFill rotWithShape="1">
          <a:blip r:embed="rId2"/>
          <a:srcRect l="1892" t="269" r="1732" b="1935"/>
          <a:stretch/>
        </p:blipFill>
        <p:spPr>
          <a:xfrm>
            <a:off x="0" y="0"/>
            <a:ext cx="3993777" cy="3719836"/>
          </a:xfrm>
          <a:prstGeom prst="rect">
            <a:avLst/>
          </a:prstGeom>
        </p:spPr>
      </p:pic>
      <p:pic>
        <p:nvPicPr>
          <p:cNvPr id="7" name="Imagen 6">
            <a:extLst>
              <a:ext uri="{FF2B5EF4-FFF2-40B4-BE49-F238E27FC236}">
                <a16:creationId xmlns:a16="http://schemas.microsoft.com/office/drawing/2014/main" id="{F3A5528E-4923-E3A0-97CF-12398CD88A41}"/>
              </a:ext>
            </a:extLst>
          </p:cNvPr>
          <p:cNvPicPr>
            <a:picLocks noChangeAspect="1"/>
          </p:cNvPicPr>
          <p:nvPr/>
        </p:nvPicPr>
        <p:blipFill rotWithShape="1">
          <a:blip r:embed="rId3"/>
          <a:srcRect l="2689" t="2922" r="1422" b="11413"/>
          <a:stretch/>
        </p:blipFill>
        <p:spPr>
          <a:xfrm>
            <a:off x="2156470" y="3818964"/>
            <a:ext cx="3388660" cy="3039036"/>
          </a:xfrm>
          <a:prstGeom prst="rect">
            <a:avLst/>
          </a:prstGeom>
        </p:spPr>
      </p:pic>
      <p:pic>
        <p:nvPicPr>
          <p:cNvPr id="9" name="Imagen 8">
            <a:extLst>
              <a:ext uri="{FF2B5EF4-FFF2-40B4-BE49-F238E27FC236}">
                <a16:creationId xmlns:a16="http://schemas.microsoft.com/office/drawing/2014/main" id="{A32A2992-E10F-1F81-AAE5-A9FCC880C9E1}"/>
              </a:ext>
            </a:extLst>
          </p:cNvPr>
          <p:cNvPicPr>
            <a:picLocks noChangeAspect="1"/>
          </p:cNvPicPr>
          <p:nvPr/>
        </p:nvPicPr>
        <p:blipFill>
          <a:blip r:embed="rId4"/>
          <a:stretch>
            <a:fillRect/>
          </a:stretch>
        </p:blipFill>
        <p:spPr>
          <a:xfrm>
            <a:off x="5733388" y="538161"/>
            <a:ext cx="6458612" cy="5324475"/>
          </a:xfrm>
          <a:prstGeom prst="rect">
            <a:avLst/>
          </a:prstGeom>
        </p:spPr>
      </p:pic>
      <p:sp>
        <p:nvSpPr>
          <p:cNvPr id="10" name="Rectángulo 9">
            <a:extLst>
              <a:ext uri="{FF2B5EF4-FFF2-40B4-BE49-F238E27FC236}">
                <a16:creationId xmlns:a16="http://schemas.microsoft.com/office/drawing/2014/main" id="{71CF5E65-A24C-C03C-CDEC-1BD8E2BD9DE5}"/>
              </a:ext>
            </a:extLst>
          </p:cNvPr>
          <p:cNvSpPr/>
          <p:nvPr/>
        </p:nvSpPr>
        <p:spPr>
          <a:xfrm>
            <a:off x="10739718" y="894228"/>
            <a:ext cx="1452282" cy="549984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Tree>
    <p:extLst>
      <p:ext uri="{BB962C8B-B14F-4D97-AF65-F5344CB8AC3E}">
        <p14:creationId xmlns:p14="http://schemas.microsoft.com/office/powerpoint/2010/main" val="5336593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This illustration is a decision tree showing four possible decisions to make in order to work around data issues.">
            <a:extLst>
              <a:ext uri="{FF2B5EF4-FFF2-40B4-BE49-F238E27FC236}">
                <a16:creationId xmlns:a16="http://schemas.microsoft.com/office/drawing/2014/main" id="{57DAE406-257C-F8AB-91A6-423AB0AFA1B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5063" y="0"/>
            <a:ext cx="992028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7860194"/>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11813</TotalTime>
  <Words>3661</Words>
  <Application>Microsoft Office PowerPoint</Application>
  <PresentationFormat>Panorámica</PresentationFormat>
  <Paragraphs>174</Paragraphs>
  <Slides>46</Slides>
  <Notes>0</Notes>
  <HiddenSlides>0</HiddenSlides>
  <MMClips>0</MMClips>
  <ScaleCrop>false</ScaleCrop>
  <HeadingPairs>
    <vt:vector size="6" baseType="variant">
      <vt:variant>
        <vt:lpstr>Fuentes usadas</vt:lpstr>
      </vt:variant>
      <vt:variant>
        <vt:i4>8</vt:i4>
      </vt:variant>
      <vt:variant>
        <vt:lpstr>Tema</vt:lpstr>
      </vt:variant>
      <vt:variant>
        <vt:i4>1</vt:i4>
      </vt:variant>
      <vt:variant>
        <vt:lpstr>Títulos de diapositiva</vt:lpstr>
      </vt:variant>
      <vt:variant>
        <vt:i4>46</vt:i4>
      </vt:variant>
    </vt:vector>
  </HeadingPairs>
  <TitlesOfParts>
    <vt:vector size="55" baseType="lpstr">
      <vt:lpstr>Arial</vt:lpstr>
      <vt:lpstr>Calibri</vt:lpstr>
      <vt:lpstr>Calibri Light</vt:lpstr>
      <vt:lpstr>OpenSans</vt:lpstr>
      <vt:lpstr>Roboto</vt:lpstr>
      <vt:lpstr>Source Sans Pro</vt:lpstr>
      <vt:lpstr>unset</vt:lpstr>
      <vt:lpstr>var(--cds-font-family-source-sans-pro)</vt:lpstr>
      <vt:lpstr>Tema de Office</vt:lpstr>
      <vt:lpstr>Proceso de datos sucios a datos limpios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Qué hacer cuando no hay datos</vt:lpstr>
      <vt:lpstr>Presentación de PowerPoint</vt:lpstr>
      <vt:lpstr>Presentación de PowerPoint</vt:lpstr>
      <vt:lpstr>Presentación de PowerPoint</vt:lpstr>
      <vt:lpstr>Presentación de PowerPoint</vt:lpstr>
      <vt:lpstr>Presentación de PowerPoint</vt:lpstr>
      <vt:lpstr>Presentación de PowerPoint</vt:lpstr>
      <vt:lpstr>SEMANA 2</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Dificultades comunes en la limpieza de datos</vt:lpstr>
      <vt:lpstr>Dificultades comunes en la limpieza de datos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Proceso de datos sucios a datos limpios</dc:title>
  <dc:creator>Carlos Iturbe Gil</dc:creator>
  <cp:lastModifiedBy>Carlos Iturbe Gil</cp:lastModifiedBy>
  <cp:revision>188</cp:revision>
  <dcterms:created xsi:type="dcterms:W3CDTF">2023-12-28T00:58:41Z</dcterms:created>
  <dcterms:modified xsi:type="dcterms:W3CDTF">2024-01-10T06:12:34Z</dcterms:modified>
</cp:coreProperties>
</file>